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2" r:id="rId3"/>
    <p:sldId id="258" r:id="rId4"/>
    <p:sldId id="268" r:id="rId5"/>
    <p:sldId id="269" r:id="rId6"/>
    <p:sldId id="270" r:id="rId7"/>
    <p:sldId id="271" r:id="rId8"/>
    <p:sldId id="267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BA2E8-ED92-4FB5-B557-9541F8BAC42A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39888-4969-48F1-8393-30AF82C4F91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3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5CE176-8FB4-49C5-817D-B2C67EB494FF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3F875-28F4-44A2-839C-2411EA07ED82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9FBDD-BA14-48D2-AC26-DAB9DDA27C3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it/imgres?imgurl=http://www.a.marsala.it/ed_images/Image/economia/lavoro/logo%20politecnico%20milano.gif&amp;imgrefurl=http://www.marsala.it/rubriche/opportunita/198-concorsi-al-politecnico-di-milano-per-circa-60-assunzioni-.html&amp;usg=__kX3MCROig6jMPP6WDwJpXSiYPqo=&amp;h=299&amp;w=300&amp;sz=6&amp;hl=it&amp;start=1&amp;um=1&amp;itbs=1&amp;tbnid=rYuJhhRD4YrQxM:&amp;tbnh=116&amp;tbnw=116&amp;prev=/images?q=politecnico+milano&amp;um=1&amp;hl=it&amp;lr=&amp;sa=N&amp;tbs=isch: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resentazione_di_Microsoft_Office_PowerPoint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ctrTitle"/>
          </p:nvPr>
        </p:nvSpPr>
        <p:spPr>
          <a:xfrm>
            <a:off x="685800" y="1557339"/>
            <a:ext cx="7772400" cy="86355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b="1" dirty="0" smtClean="0">
                <a:latin typeface="Bodoni MT" pitchFamily="18" charset="0"/>
              </a:rPr>
              <a:t>Presentazione del Corso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71600" y="1988840"/>
            <a:ext cx="6984776" cy="417701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sz="4000" b="1" dirty="0" smtClean="0">
              <a:solidFill>
                <a:schemeClr val="tx1">
                  <a:lumMod val="95000"/>
                  <a:lumOff val="5000"/>
                </a:schemeClr>
              </a:solidFill>
              <a:latin typeface="Bodoni MT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doni MT" pitchFamily="18" charset="0"/>
              </a:rPr>
              <a:t>DESIGNER &amp; MERCATO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Bodoni MT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b="1" dirty="0" smtClean="0">
                <a:solidFill>
                  <a:srgbClr val="FF0000"/>
                </a:solidFill>
                <a:latin typeface="Bodoni MT" pitchFamily="18" charset="0"/>
              </a:rPr>
              <a:t>Prof. Francesco </a:t>
            </a:r>
            <a:r>
              <a:rPr lang="it-IT" sz="2400" b="1" dirty="0" err="1" smtClean="0">
                <a:solidFill>
                  <a:srgbClr val="FF0000"/>
                </a:solidFill>
                <a:latin typeface="Bodoni MT" pitchFamily="18" charset="0"/>
              </a:rPr>
              <a:t>Schianchi</a:t>
            </a:r>
            <a:endParaRPr lang="it-IT" sz="2400" b="1" dirty="0" smtClean="0">
              <a:solidFill>
                <a:srgbClr val="FF0000"/>
              </a:solidFill>
              <a:latin typeface="Bodoni MT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doni MT" pitchFamily="18" charset="0"/>
              </a:rPr>
              <a:t>A.A.2012/2013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b="1" dirty="0" smtClean="0">
                <a:solidFill>
                  <a:srgbClr val="FF0000"/>
                </a:solidFill>
                <a:latin typeface="Bodoni MT" pitchFamily="18" charset="0"/>
              </a:rPr>
              <a:t>Il futuro appartiene a coloro che credono nella bellezza dei loro sogni  </a:t>
            </a:r>
            <a:r>
              <a:rPr lang="it-IT" sz="1600" b="1" dirty="0" smtClean="0">
                <a:solidFill>
                  <a:srgbClr val="FF0000"/>
                </a:solidFill>
                <a:latin typeface="Bodoni MT" pitchFamily="18" charset="0"/>
              </a:rPr>
              <a:t>(</a:t>
            </a:r>
            <a:r>
              <a:rPr lang="it-IT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doni MT" pitchFamily="18" charset="0"/>
              </a:rPr>
              <a:t>E.Roosvelt</a:t>
            </a:r>
            <a:r>
              <a:rPr lang="it-IT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doni MT" pitchFamily="18" charset="0"/>
              </a:rPr>
              <a:t>)</a:t>
            </a:r>
          </a:p>
        </p:txBody>
      </p:sp>
      <p:pic>
        <p:nvPicPr>
          <p:cNvPr id="4100" name="Picture 2" descr="http://t1.gstatic.com/images?q=tbn:rYuJhhRD4YrQxM:http://www.a.marsala.it/ed_images/Image/economia/lavoro/logo%2520politecnico%2520milano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0200" y="549275"/>
            <a:ext cx="11049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1115616" y="1484784"/>
            <a:ext cx="6768752" cy="460851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rgbClr val="FFFF00"/>
                </a:solidFill>
                <a:latin typeface="Bodoni MT" pitchFamily="18" charset="0"/>
              </a:rPr>
              <a:t>Il Corso si articola </a:t>
            </a:r>
          </a:p>
          <a:p>
            <a:pPr algn="ctr"/>
            <a:r>
              <a:rPr lang="it-IT" sz="3200" b="1" dirty="0" smtClean="0">
                <a:solidFill>
                  <a:srgbClr val="FFFF00"/>
                </a:solidFill>
                <a:latin typeface="Bodoni MT" pitchFamily="18" charset="0"/>
              </a:rPr>
              <a:t>su 5 elementi complementari</a:t>
            </a:r>
            <a:r>
              <a:rPr lang="it-IT" sz="3200" dirty="0" smtClean="0">
                <a:latin typeface="Bodoni MT" pitchFamily="18" charset="0"/>
              </a:rPr>
              <a:t> </a:t>
            </a:r>
          </a:p>
          <a:p>
            <a:pPr algn="ctr"/>
            <a:r>
              <a:rPr lang="it-IT" sz="3200" dirty="0" smtClean="0">
                <a:latin typeface="Bodoni MT" pitchFamily="18" charset="0"/>
              </a:rPr>
              <a:t>per evidenziare </a:t>
            </a:r>
          </a:p>
          <a:p>
            <a:pPr algn="ctr">
              <a:buFont typeface="Arial" pitchFamily="34" charset="0"/>
              <a:buChar char="•"/>
            </a:pPr>
            <a:r>
              <a:rPr lang="it-IT" sz="3200" b="1" dirty="0" smtClean="0">
                <a:latin typeface="Bodoni MT" pitchFamily="18" charset="0"/>
              </a:rPr>
              <a:t>la fluidità dei saperi</a:t>
            </a:r>
          </a:p>
          <a:p>
            <a:pPr algn="ctr">
              <a:buFont typeface="Arial" pitchFamily="34" charset="0"/>
              <a:buChar char="•"/>
            </a:pPr>
            <a:r>
              <a:rPr lang="it-IT" sz="3200" b="1" dirty="0" smtClean="0">
                <a:latin typeface="Bodoni MT" pitchFamily="18" charset="0"/>
              </a:rPr>
              <a:t>la loro impollinazione reciproca</a:t>
            </a:r>
          </a:p>
          <a:p>
            <a:pPr algn="ctr">
              <a:buFont typeface="Arial" pitchFamily="34" charset="0"/>
              <a:buChar char="•"/>
            </a:pPr>
            <a:r>
              <a:rPr lang="it-IT" sz="3200" b="1" dirty="0" smtClean="0">
                <a:latin typeface="Bodoni MT" pitchFamily="18" charset="0"/>
              </a:rPr>
              <a:t>l’importanza della loro conoscenza</a:t>
            </a:r>
            <a:endParaRPr lang="it-IT" sz="3200" b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24744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 smtClean="0">
                <a:latin typeface="Bodoni MT" pitchFamily="18" charset="0"/>
              </a:rPr>
              <a:t>                      </a:t>
            </a:r>
            <a:r>
              <a:rPr lang="it-IT" sz="4000" b="1" dirty="0" smtClean="0">
                <a:latin typeface="Bodoni MT" pitchFamily="18" charset="0"/>
              </a:rPr>
              <a:t>Obiettivi del corso/percorso</a:t>
            </a:r>
          </a:p>
        </p:txBody>
      </p:sp>
      <p:pic>
        <p:nvPicPr>
          <p:cNvPr id="5125" name="Picture 2" descr="http://t1.gstatic.com/images?q=tbn:rYuJhhRD4YrQxM:http://www.a.marsala.it/ed_images/Image/economia/lavoro/logo%2520politecnico%2520milan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9950"/>
            <a:ext cx="7556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843808" y="1340768"/>
            <a:ext cx="3816424" cy="43924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rgbClr val="FFFF00"/>
                </a:solidFill>
                <a:latin typeface="Bodoni MT" pitchFamily="18" charset="0"/>
              </a:rPr>
              <a:t>Gli elementi conoscitivi </a:t>
            </a:r>
          </a:p>
          <a:p>
            <a:pPr algn="ctr"/>
            <a:r>
              <a:rPr lang="it-IT" sz="2800" b="1" dirty="0" smtClean="0">
                <a:latin typeface="Bodoni MT" pitchFamily="18" charset="0"/>
              </a:rPr>
              <a:t>delle culture, organizzazioni, comportamenti delle imprese</a:t>
            </a:r>
            <a:endParaRPr lang="it-IT" sz="2800" b="1" dirty="0">
              <a:latin typeface="Bodoni MT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619672" y="2708920"/>
            <a:ext cx="1584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 smtClean="0">
                <a:latin typeface="Bodoni MT" pitchFamily="18" charset="0"/>
              </a:rPr>
              <a:t>1</a:t>
            </a:r>
            <a:r>
              <a:rPr lang="it-IT" sz="6000" dirty="0" smtClean="0"/>
              <a:t>.</a:t>
            </a:r>
            <a:endParaRPr lang="it-IT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24744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 smtClean="0">
                <a:latin typeface="Bodoni MT" pitchFamily="18" charset="0"/>
              </a:rPr>
              <a:t>                      </a:t>
            </a:r>
            <a:r>
              <a:rPr lang="it-IT" sz="4000" b="1" dirty="0" smtClean="0">
                <a:latin typeface="Bodoni MT" pitchFamily="18" charset="0"/>
              </a:rPr>
              <a:t>Obiettivi del corso/percorso</a:t>
            </a:r>
          </a:p>
        </p:txBody>
      </p:sp>
      <p:pic>
        <p:nvPicPr>
          <p:cNvPr id="5125" name="Picture 2" descr="http://t1.gstatic.com/images?q=tbn:rYuJhhRD4YrQxM:http://www.a.marsala.it/ed_images/Image/economia/lavoro/logo%2520politecnico%2520milan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9950"/>
            <a:ext cx="7556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467544" y="1988840"/>
            <a:ext cx="2304256" cy="24482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Gli elementi conoscitivi delle culture, organizzazioni, comportamenti delle imprese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4644008" y="1196752"/>
            <a:ext cx="3816424" cy="43204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rgbClr val="C00000"/>
                </a:solidFill>
                <a:latin typeface="Bodoni MT" pitchFamily="18" charset="0"/>
              </a:rPr>
              <a:t>Gli elementi conoscitivi dei mercati</a:t>
            </a:r>
          </a:p>
          <a:p>
            <a:pPr algn="ctr"/>
            <a:r>
              <a:rPr lang="it-IT" sz="2800" b="1" i="1" dirty="0" smtClean="0">
                <a:solidFill>
                  <a:srgbClr val="C00000"/>
                </a:solidFill>
                <a:latin typeface="Bodoni MT" pitchFamily="18" charset="0"/>
              </a:rPr>
              <a:t>“i mercati sono conversazioni”</a:t>
            </a:r>
            <a:endParaRPr lang="it-IT" sz="2800" b="1" i="1" dirty="0">
              <a:solidFill>
                <a:srgbClr val="C00000"/>
              </a:solidFill>
              <a:latin typeface="Bodoni MT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563888" y="2492897"/>
            <a:ext cx="1080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600" b="1" dirty="0" smtClean="0">
                <a:latin typeface="Bodoni MT" pitchFamily="18" charset="0"/>
              </a:rPr>
              <a:t>2</a:t>
            </a:r>
            <a:r>
              <a:rPr lang="it-IT" sz="6600" dirty="0" smtClean="0"/>
              <a:t>.</a:t>
            </a:r>
            <a:endParaRPr lang="it-IT" sz="66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24744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 smtClean="0">
                <a:latin typeface="Bodoni MT" pitchFamily="18" charset="0"/>
              </a:rPr>
              <a:t>                      </a:t>
            </a:r>
            <a:r>
              <a:rPr lang="it-IT" sz="4000" b="1" dirty="0" smtClean="0">
                <a:latin typeface="Bodoni MT" pitchFamily="18" charset="0"/>
              </a:rPr>
              <a:t>Obiettivi del corso</a:t>
            </a:r>
          </a:p>
        </p:txBody>
      </p:sp>
      <p:pic>
        <p:nvPicPr>
          <p:cNvPr id="5125" name="Picture 2" descr="http://t1.gstatic.com/images?q=tbn:rYuJhhRD4YrQxM:http://www.a.marsala.it/ed_images/Image/economia/lavoro/logo%2520politecnico%2520milan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9950"/>
            <a:ext cx="7556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51520" y="908720"/>
            <a:ext cx="2304256" cy="24482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Gli elementi conoscitivi delle culture, organizzazioni, comportamenti delle imprese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0" name="Ovale 9"/>
          <p:cNvSpPr/>
          <p:nvPr/>
        </p:nvSpPr>
        <p:spPr>
          <a:xfrm>
            <a:off x="2195736" y="2492896"/>
            <a:ext cx="3960440" cy="38164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rgbClr val="FFFF00"/>
                </a:solidFill>
                <a:latin typeface="Bodoni MT" pitchFamily="18" charset="0"/>
              </a:rPr>
              <a:t>Le conoscenze, </a:t>
            </a:r>
          </a:p>
          <a:p>
            <a:pPr algn="ctr"/>
            <a:r>
              <a:rPr lang="it-IT" sz="2800" b="1" dirty="0" smtClean="0">
                <a:solidFill>
                  <a:srgbClr val="FFFF00"/>
                </a:solidFill>
                <a:latin typeface="Bodoni MT" pitchFamily="18" charset="0"/>
              </a:rPr>
              <a:t>le competenze, </a:t>
            </a:r>
          </a:p>
          <a:p>
            <a:pPr algn="ctr"/>
            <a:r>
              <a:rPr lang="it-IT" sz="2800" b="1" dirty="0" smtClean="0">
                <a:solidFill>
                  <a:srgbClr val="FFFF00"/>
                </a:solidFill>
                <a:latin typeface="Bodoni MT" pitchFamily="18" charset="0"/>
              </a:rPr>
              <a:t>le capacità </a:t>
            </a:r>
          </a:p>
          <a:p>
            <a:pPr algn="ctr"/>
            <a:r>
              <a:rPr lang="it-IT" sz="2800" b="1" dirty="0" smtClean="0">
                <a:latin typeface="Bodoni MT" pitchFamily="18" charset="0"/>
              </a:rPr>
              <a:t>di un/una designer contemporanea</a:t>
            </a:r>
            <a:endParaRPr lang="it-IT" sz="2800" b="1" dirty="0">
              <a:latin typeface="Bodoni MT" pitchFamily="18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6012160" y="1052736"/>
            <a:ext cx="2664296" cy="25922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  <a:latin typeface="Bodoni MT" pitchFamily="18" charset="0"/>
              </a:rPr>
              <a:t>Gli elementi conoscitivi dei mercati</a:t>
            </a:r>
          </a:p>
          <a:p>
            <a:pPr algn="ctr"/>
            <a:r>
              <a:rPr lang="it-IT" b="1" i="1" dirty="0" smtClean="0">
                <a:solidFill>
                  <a:srgbClr val="C00000"/>
                </a:solidFill>
                <a:latin typeface="Bodoni MT" pitchFamily="18" charset="0"/>
              </a:rPr>
              <a:t>“i mercati sono conversazioni”</a:t>
            </a:r>
            <a:endParaRPr lang="it-IT" b="1" i="1" dirty="0">
              <a:solidFill>
                <a:srgbClr val="C00000"/>
              </a:solidFill>
              <a:latin typeface="Bodoni MT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259632" y="4725144"/>
            <a:ext cx="8290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600" b="1" dirty="0" smtClean="0">
                <a:latin typeface="Bodoni MT" pitchFamily="18" charset="0"/>
              </a:rPr>
              <a:t>3.</a:t>
            </a:r>
            <a:endParaRPr lang="it-IT" sz="6600" b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24744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 smtClean="0">
                <a:latin typeface="Bodoni MT" pitchFamily="18" charset="0"/>
              </a:rPr>
              <a:t>                      </a:t>
            </a:r>
            <a:r>
              <a:rPr lang="it-IT" sz="4000" b="1" dirty="0" smtClean="0">
                <a:latin typeface="Bodoni MT" pitchFamily="18" charset="0"/>
              </a:rPr>
              <a:t>Obiettivi del corso/percorso</a:t>
            </a:r>
          </a:p>
        </p:txBody>
      </p:sp>
      <p:pic>
        <p:nvPicPr>
          <p:cNvPr id="5125" name="Picture 2" descr="http://t1.gstatic.com/images?q=tbn:rYuJhhRD4YrQxM:http://www.a.marsala.it/ed_images/Image/economia/lavoro/logo%2520politecnico%2520milan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9950"/>
            <a:ext cx="7556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2195736" y="3356992"/>
            <a:ext cx="3744416" cy="3024336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Bodoni MT" pitchFamily="18" charset="0"/>
              </a:rPr>
              <a:t>Le  esigenze, </a:t>
            </a:r>
          </a:p>
          <a:p>
            <a:pPr algn="ctr"/>
            <a:r>
              <a:rPr lang="it-IT" sz="2400" b="1" dirty="0" smtClean="0">
                <a:latin typeface="Bodoni MT" pitchFamily="18" charset="0"/>
              </a:rPr>
              <a:t>le domande, </a:t>
            </a:r>
          </a:p>
          <a:p>
            <a:pPr algn="ctr"/>
            <a:r>
              <a:rPr lang="it-IT" sz="2400" b="1" dirty="0" smtClean="0">
                <a:latin typeface="Bodoni MT" pitchFamily="18" charset="0"/>
              </a:rPr>
              <a:t>le aspettative del mondo del lavoro </a:t>
            </a:r>
            <a:r>
              <a:rPr lang="it-IT" sz="2400" b="1" dirty="0" smtClean="0">
                <a:solidFill>
                  <a:srgbClr val="FFFF00"/>
                </a:solidFill>
                <a:latin typeface="Bodoni MT" pitchFamily="18" charset="0"/>
              </a:rPr>
              <a:t>per progettisti/e</a:t>
            </a:r>
            <a:endParaRPr lang="it-IT" sz="2400" b="1" dirty="0">
              <a:solidFill>
                <a:srgbClr val="FFFF00"/>
              </a:solidFill>
              <a:latin typeface="Bodoni MT" pitchFamily="18" charset="0"/>
            </a:endParaRPr>
          </a:p>
        </p:txBody>
      </p:sp>
      <p:sp>
        <p:nvSpPr>
          <p:cNvPr id="9" name="Ovale 8"/>
          <p:cNvSpPr/>
          <p:nvPr/>
        </p:nvSpPr>
        <p:spPr>
          <a:xfrm>
            <a:off x="179512" y="764704"/>
            <a:ext cx="2304256" cy="23762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Gli elementi conoscitivi delle culture, organizzazioni, comportamenti delle imprese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0" name="Ovale 9"/>
          <p:cNvSpPr/>
          <p:nvPr/>
        </p:nvSpPr>
        <p:spPr>
          <a:xfrm>
            <a:off x="5796136" y="836712"/>
            <a:ext cx="2376264" cy="230425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Le conoscenze, le competenze, le capacità di un/una designer contemporanea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2843808" y="836712"/>
            <a:ext cx="2448272" cy="23762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  <a:latin typeface="Bodoni MT" pitchFamily="18" charset="0"/>
              </a:rPr>
              <a:t>Gli elementi conoscitivi dei mercati</a:t>
            </a:r>
          </a:p>
          <a:p>
            <a:pPr algn="ctr"/>
            <a:r>
              <a:rPr lang="it-IT" b="1" i="1" dirty="0" smtClean="0">
                <a:solidFill>
                  <a:srgbClr val="C00000"/>
                </a:solidFill>
                <a:latin typeface="Bodoni MT" pitchFamily="18" charset="0"/>
              </a:rPr>
              <a:t>“i mercati sono conversazioni”</a:t>
            </a:r>
            <a:endParaRPr lang="it-IT" b="1" i="1" dirty="0">
              <a:solidFill>
                <a:srgbClr val="C00000"/>
              </a:solidFill>
              <a:latin typeface="Bodoni MT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259632" y="4653136"/>
            <a:ext cx="8290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600" b="1" dirty="0" smtClean="0">
                <a:latin typeface="Bodoni MT" pitchFamily="18" charset="0"/>
              </a:rPr>
              <a:t>4.</a:t>
            </a:r>
            <a:endParaRPr lang="it-IT" sz="6600" b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124744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 smtClean="0">
                <a:latin typeface="Bodoni MT" pitchFamily="18" charset="0"/>
              </a:rPr>
              <a:t>                      </a:t>
            </a:r>
            <a:r>
              <a:rPr lang="it-IT" sz="4000" b="1" dirty="0" smtClean="0">
                <a:latin typeface="Bodoni MT" pitchFamily="18" charset="0"/>
              </a:rPr>
              <a:t>Obiettivi del corso/percorso</a:t>
            </a:r>
          </a:p>
        </p:txBody>
      </p:sp>
      <p:pic>
        <p:nvPicPr>
          <p:cNvPr id="5125" name="Picture 2" descr="http://t1.gstatic.com/images?q=tbn:rYuJhhRD4YrQxM:http://www.a.marsala.it/ed_images/Image/economia/lavoro/logo%2520politecnico%2520milan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49950"/>
            <a:ext cx="75565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395536" y="2996952"/>
            <a:ext cx="2376264" cy="259228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Le  esigenze, le domande, le aspettative del mondo del lavoro </a:t>
            </a:r>
            <a:r>
              <a:rPr lang="it-IT" b="1" dirty="0" smtClean="0">
                <a:solidFill>
                  <a:srgbClr val="FFFF00"/>
                </a:solidFill>
                <a:latin typeface="Bodoni MT" pitchFamily="18" charset="0"/>
              </a:rPr>
              <a:t>per progettisti/e</a:t>
            </a:r>
            <a:endParaRPr lang="it-IT" b="1" dirty="0">
              <a:solidFill>
                <a:srgbClr val="FFFF00"/>
              </a:solidFill>
              <a:latin typeface="Bodoni MT" pitchFamily="18" charset="0"/>
            </a:endParaRPr>
          </a:p>
        </p:txBody>
      </p:sp>
      <p:sp>
        <p:nvSpPr>
          <p:cNvPr id="8" name="Ovale 7"/>
          <p:cNvSpPr/>
          <p:nvPr/>
        </p:nvSpPr>
        <p:spPr>
          <a:xfrm>
            <a:off x="4211960" y="2996952"/>
            <a:ext cx="4176464" cy="3600400"/>
          </a:xfrm>
          <a:prstGeom prst="ellipse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latin typeface="Bodoni MT" pitchFamily="18" charset="0"/>
              </a:rPr>
              <a:t>Un percorso di consapevolezza condivisa e di supporto </a:t>
            </a:r>
            <a:r>
              <a:rPr lang="it-IT" sz="2800" b="1" dirty="0" err="1" smtClean="0">
                <a:latin typeface="Bodoni MT" pitchFamily="18" charset="0"/>
              </a:rPr>
              <a:t>affinchè</a:t>
            </a:r>
            <a:r>
              <a:rPr lang="it-IT" sz="2800" b="1" dirty="0" smtClean="0">
                <a:latin typeface="Bodoni MT" pitchFamily="18" charset="0"/>
              </a:rPr>
              <a:t> </a:t>
            </a:r>
            <a:r>
              <a:rPr lang="it-IT" sz="2800" b="1" dirty="0" smtClean="0">
                <a:solidFill>
                  <a:srgbClr val="FFFF00"/>
                </a:solidFill>
                <a:latin typeface="Bodoni MT" pitchFamily="18" charset="0"/>
              </a:rPr>
              <a:t>ciascuno progetti il proprio futuro</a:t>
            </a:r>
            <a:endParaRPr lang="it-IT" sz="2800" b="1" dirty="0">
              <a:solidFill>
                <a:srgbClr val="FFFF00"/>
              </a:solidFill>
              <a:latin typeface="Bodoni MT" pitchFamily="18" charset="0"/>
            </a:endParaRPr>
          </a:p>
        </p:txBody>
      </p:sp>
      <p:sp>
        <p:nvSpPr>
          <p:cNvPr id="9" name="Ovale 8"/>
          <p:cNvSpPr/>
          <p:nvPr/>
        </p:nvSpPr>
        <p:spPr>
          <a:xfrm>
            <a:off x="0" y="0"/>
            <a:ext cx="2304256" cy="24482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Gli elementi conoscitivi delle culture, organizzazioni, comportamenti delle imprese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0" name="Ovale 9"/>
          <p:cNvSpPr/>
          <p:nvPr/>
        </p:nvSpPr>
        <p:spPr>
          <a:xfrm>
            <a:off x="6588224" y="764704"/>
            <a:ext cx="2376264" cy="244827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Bodoni MT" pitchFamily="18" charset="0"/>
              </a:rPr>
              <a:t>Le conoscenze, le competenze, le capacità di un/una designer contemporanea</a:t>
            </a:r>
            <a:endParaRPr lang="it-IT" b="1" dirty="0">
              <a:latin typeface="Bodoni MT" pitchFamily="18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2555776" y="980728"/>
            <a:ext cx="2664296" cy="25922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  <a:latin typeface="Bodoni MT" pitchFamily="18" charset="0"/>
              </a:rPr>
              <a:t>Gli elementi conoscitivi dei mercati</a:t>
            </a:r>
          </a:p>
          <a:p>
            <a:pPr algn="ctr"/>
            <a:r>
              <a:rPr lang="it-IT" b="1" i="1" dirty="0" smtClean="0">
                <a:solidFill>
                  <a:srgbClr val="C00000"/>
                </a:solidFill>
                <a:latin typeface="Bodoni MT" pitchFamily="18" charset="0"/>
              </a:rPr>
              <a:t>“i mercati sono conversazioni”</a:t>
            </a:r>
            <a:endParaRPr lang="it-IT" b="1" i="1" dirty="0">
              <a:solidFill>
                <a:srgbClr val="C00000"/>
              </a:solidFill>
              <a:latin typeface="Bodoni MT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347864" y="5445224"/>
            <a:ext cx="8290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600" b="1" dirty="0" smtClean="0">
                <a:latin typeface="Bodoni MT" pitchFamily="18" charset="0"/>
              </a:rPr>
              <a:t>5.</a:t>
            </a:r>
            <a:endParaRPr lang="it-IT" sz="6600" b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9144000" cy="6309320"/>
        </p:xfrm>
        <a:graphic>
          <a:graphicData uri="http://schemas.openxmlformats.org/presentationml/2006/ole">
            <p:oleObj spid="_x0000_s2050" name="Presentazione" r:id="rId3" imgW="3451837" imgH="2587748" progId="PowerPoint.Show.12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1979712" y="5517232"/>
            <a:ext cx="4699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latin typeface="Bodoni MT" pitchFamily="18" charset="0"/>
              </a:rPr>
              <a:t>GRAZIE </a:t>
            </a:r>
          </a:p>
          <a:p>
            <a:pPr algn="ctr"/>
            <a:r>
              <a:rPr lang="it-IT" sz="3200" b="1" dirty="0" smtClean="0">
                <a:latin typeface="Bodoni MT" pitchFamily="18" charset="0"/>
              </a:rPr>
              <a:t>per la vostra attenzione</a:t>
            </a:r>
            <a:endParaRPr lang="it-IT" sz="3200" b="1" dirty="0">
              <a:latin typeface="Bodoni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261</Words>
  <Application>Microsoft Office PowerPoint</Application>
  <PresentationFormat>Presentazione su schermo (4:3)</PresentationFormat>
  <Paragraphs>51</Paragraphs>
  <Slides>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0" baseType="lpstr">
      <vt:lpstr>Tema di Office</vt:lpstr>
      <vt:lpstr>Presentazione</vt:lpstr>
      <vt:lpstr>Presentazione del Corso</vt:lpstr>
      <vt:lpstr>Diapositiva 2</vt:lpstr>
      <vt:lpstr>                      Obiettivi del corso/percorso</vt:lpstr>
      <vt:lpstr>                      Obiettivi del corso/percorso</vt:lpstr>
      <vt:lpstr>                      Obiettivi del corso</vt:lpstr>
      <vt:lpstr>                      Obiettivi del corso/percorso</vt:lpstr>
      <vt:lpstr>                      Obiettivi del corso/percorso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Politecnico di Milano</dc:title>
  <dc:creator>Presario</dc:creator>
  <cp:lastModifiedBy>Presario</cp:lastModifiedBy>
  <cp:revision>11</cp:revision>
  <dcterms:created xsi:type="dcterms:W3CDTF">2012-09-06T17:49:40Z</dcterms:created>
  <dcterms:modified xsi:type="dcterms:W3CDTF">2012-09-10T07:42:14Z</dcterms:modified>
</cp:coreProperties>
</file>