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56" r:id="rId4"/>
    <p:sldId id="261" r:id="rId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060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80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982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7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877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629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583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55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3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1842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306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5E917-5F88-3E47-BE08-43413D215FB2}" type="datetimeFigureOut">
              <a:rPr lang="it-IT" smtClean="0"/>
              <a:t>09/09/12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EF219-C0B3-F747-9E0C-E436DA770FE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31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"/>
            <a:ext cx="9144000" cy="7232748"/>
          </a:xfrm>
          <a:prstGeom prst="rect">
            <a:avLst/>
          </a:prstGeom>
          <a:solidFill>
            <a:srgbClr val="1F497D"/>
          </a:solidFill>
        </p:spPr>
        <p:txBody>
          <a:bodyPr wrap="square" rtlCol="0" anchor="t" anchorCtr="0">
            <a:spAutoFit/>
          </a:bodyPr>
          <a:lstStyle/>
          <a:p>
            <a:endParaRPr lang="en-US" sz="3200" b="1" dirty="0" smtClean="0">
              <a:solidFill>
                <a:srgbClr val="FFFFFF"/>
              </a:solidFill>
              <a:latin typeface="Helvetica"/>
            </a:endParaRPr>
          </a:p>
          <a:p>
            <a:endParaRPr lang="en-US" sz="3200" b="1" dirty="0">
              <a:solidFill>
                <a:srgbClr val="FFFFFF"/>
              </a:solidFill>
              <a:latin typeface="Helvetica"/>
            </a:endParaRPr>
          </a:p>
          <a:p>
            <a:endParaRPr lang="en-US" sz="3200" b="1" dirty="0" smtClean="0">
              <a:solidFill>
                <a:srgbClr val="FFFFFF"/>
              </a:solidFill>
              <a:latin typeface="Helvetica"/>
            </a:endParaRPr>
          </a:p>
          <a:p>
            <a:endParaRPr lang="en-US" sz="3200" b="1" dirty="0">
              <a:solidFill>
                <a:srgbClr val="FFFFFF"/>
              </a:solidFill>
              <a:latin typeface="Helvetica"/>
            </a:endParaRPr>
          </a:p>
          <a:p>
            <a:endParaRPr lang="en-US" sz="3200" b="1" dirty="0" smtClean="0">
              <a:solidFill>
                <a:srgbClr val="FFFFFF"/>
              </a:solidFill>
              <a:latin typeface="Helvetica"/>
            </a:endParaRPr>
          </a:p>
          <a:p>
            <a:r>
              <a:rPr lang="en-US" sz="3200" b="1" dirty="0" smtClean="0">
                <a:solidFill>
                  <a:srgbClr val="FFFFFF"/>
                </a:solidFill>
                <a:latin typeface="Helvetica"/>
              </a:rPr>
              <a:t>Interaction Design for </a:t>
            </a:r>
          </a:p>
          <a:p>
            <a:r>
              <a:rPr lang="it-IT" sz="3200" b="1" dirty="0" err="1" smtClean="0">
                <a:solidFill>
                  <a:srgbClr val="FFFFFF"/>
                </a:solidFill>
                <a:latin typeface="Helvetica"/>
              </a:rPr>
              <a:t>P</a:t>
            </a:r>
            <a:r>
              <a:rPr lang="en-US" sz="3200" b="1" dirty="0" err="1" smtClean="0">
                <a:solidFill>
                  <a:srgbClr val="FFFFFF"/>
                </a:solidFill>
                <a:latin typeface="Helvetica"/>
              </a:rPr>
              <a:t>roduct</a:t>
            </a:r>
            <a:r>
              <a:rPr lang="en-US" sz="3200" b="1" dirty="0" smtClean="0">
                <a:solidFill>
                  <a:srgbClr val="FFFFFF"/>
                </a:solidFill>
                <a:latin typeface="Helvetica"/>
              </a:rPr>
              <a:t> Service System</a:t>
            </a:r>
          </a:p>
          <a:p>
            <a:endParaRPr lang="en-US" sz="2400" b="1" dirty="0" smtClean="0">
              <a:solidFill>
                <a:srgbClr val="FFFFFF"/>
              </a:solidFill>
              <a:latin typeface="Helvetica"/>
            </a:endParaRPr>
          </a:p>
          <a:p>
            <a:r>
              <a:rPr lang="en-US" sz="2400" b="1" dirty="0" smtClean="0">
                <a:solidFill>
                  <a:srgbClr val="FFFFFF"/>
                </a:solidFill>
                <a:latin typeface="Helvetica"/>
              </a:rPr>
              <a:t>Prof. Francesca Rizzo</a:t>
            </a:r>
            <a:endParaRPr lang="en-US" sz="2400" b="1" dirty="0" smtClean="0">
              <a:solidFill>
                <a:srgbClr val="FFFFFF"/>
              </a:solidFill>
              <a:latin typeface="Helvetica"/>
            </a:endParaRPr>
          </a:p>
          <a:p>
            <a:endParaRPr lang="en-US" sz="2400" b="1" dirty="0">
              <a:solidFill>
                <a:srgbClr val="FFFFFF"/>
              </a:solidFill>
              <a:latin typeface="Helvetica"/>
            </a:endParaRPr>
          </a:p>
          <a:p>
            <a:endParaRPr lang="en-US" sz="2400" b="1" dirty="0" smtClean="0">
              <a:solidFill>
                <a:srgbClr val="FFFFFF"/>
              </a:solidFill>
              <a:latin typeface="Helvetica"/>
            </a:endParaRPr>
          </a:p>
          <a:p>
            <a:endParaRPr lang="en-US" sz="2400" b="1" dirty="0">
              <a:solidFill>
                <a:srgbClr val="FFFFFF"/>
              </a:solidFill>
              <a:latin typeface="Helvetica"/>
            </a:endParaRPr>
          </a:p>
          <a:p>
            <a:endParaRPr lang="en-US" sz="2400" b="1" dirty="0" smtClean="0">
              <a:solidFill>
                <a:srgbClr val="FFFFFF"/>
              </a:solidFill>
              <a:latin typeface="Helvetica"/>
            </a:endParaRPr>
          </a:p>
          <a:p>
            <a:endParaRPr lang="en-US" sz="2400" b="1" dirty="0">
              <a:solidFill>
                <a:srgbClr val="FFFFFF"/>
              </a:solidFill>
              <a:latin typeface="Helvetica"/>
            </a:endParaRPr>
          </a:p>
          <a:p>
            <a:endParaRPr lang="en-US" sz="2400" b="1" dirty="0" smtClean="0">
              <a:solidFill>
                <a:srgbClr val="FFFFFF"/>
              </a:solidFill>
              <a:latin typeface="Helvetica"/>
            </a:endParaRPr>
          </a:p>
          <a:p>
            <a:endParaRPr lang="en-US" sz="2400" b="1" dirty="0">
              <a:solidFill>
                <a:srgbClr val="FFFFFF"/>
              </a:solidFill>
              <a:latin typeface="Helvetica"/>
            </a:endParaRPr>
          </a:p>
          <a:p>
            <a:endParaRPr lang="en-US" sz="2400" b="1" dirty="0" smtClean="0">
              <a:solidFill>
                <a:srgbClr val="FFFFFF"/>
              </a:solidFill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99256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55207" y="463348"/>
            <a:ext cx="7122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0"/>
                </a:solidFill>
                <a:latin typeface="Helvetica"/>
              </a:rPr>
              <a:t>What is Interaction Design for Product Service System</a:t>
            </a:r>
          </a:p>
          <a:p>
            <a:endParaRPr lang="it-IT" dirty="0"/>
          </a:p>
        </p:txBody>
      </p:sp>
      <p:pic>
        <p:nvPicPr>
          <p:cNvPr id="3" name="Immagine 2" descr="Schermata 09-2456180 alle 11.42.2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852" y="4887293"/>
            <a:ext cx="939800" cy="419100"/>
          </a:xfrm>
          <a:prstGeom prst="rect">
            <a:avLst/>
          </a:prstGeom>
        </p:spPr>
      </p:pic>
      <p:pic>
        <p:nvPicPr>
          <p:cNvPr id="6" name="Immagine 5" descr="Schermata 09-2456180 alle 11.42.3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51" y="3929889"/>
            <a:ext cx="8716610" cy="30976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0871" y="1235600"/>
            <a:ext cx="6981365" cy="600164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GB" sz="2400" dirty="0" smtClean="0">
                <a:solidFill>
                  <a:srgbClr val="000090"/>
                </a:solidFill>
              </a:rPr>
              <a:t>What </a:t>
            </a:r>
            <a:r>
              <a:rPr lang="en-GB" sz="2400" dirty="0">
                <a:solidFill>
                  <a:srgbClr val="000090"/>
                </a:solidFill>
              </a:rPr>
              <a:t>are the experiences people have with interactive products? How are they designed? </a:t>
            </a:r>
            <a:endParaRPr lang="en-GB" sz="2400" dirty="0" smtClean="0">
              <a:solidFill>
                <a:srgbClr val="000090"/>
              </a:solidFill>
            </a:endParaRPr>
          </a:p>
          <a:p>
            <a:r>
              <a:rPr lang="en-GB" sz="2400" dirty="0" smtClean="0">
                <a:solidFill>
                  <a:srgbClr val="000090"/>
                </a:solidFill>
              </a:rPr>
              <a:t>And </a:t>
            </a:r>
            <a:r>
              <a:rPr lang="en-GB" sz="2400" dirty="0">
                <a:solidFill>
                  <a:srgbClr val="000090"/>
                </a:solidFill>
              </a:rPr>
              <a:t>what does it make them more or less successful? </a:t>
            </a:r>
            <a:endParaRPr lang="it-IT" sz="2400" dirty="0">
              <a:solidFill>
                <a:srgbClr val="000090"/>
              </a:solidFill>
            </a:endParaRPr>
          </a:p>
          <a:p>
            <a:endParaRPr lang="en-GB" sz="2400" dirty="0" smtClean="0">
              <a:solidFill>
                <a:srgbClr val="000090"/>
              </a:solidFill>
            </a:endParaRPr>
          </a:p>
          <a:p>
            <a:r>
              <a:rPr lang="en-GB" sz="2400" dirty="0" smtClean="0">
                <a:solidFill>
                  <a:srgbClr val="000090"/>
                </a:solidFill>
              </a:rPr>
              <a:t>Interaction </a:t>
            </a:r>
            <a:r>
              <a:rPr lang="en-GB" sz="2400" dirty="0">
                <a:solidFill>
                  <a:srgbClr val="000090"/>
                </a:solidFill>
              </a:rPr>
              <a:t>design is that area of the design discipline that aims at creating effective and compelling interactive experiences for subjects interacting with products and service systems enhanced by digital technologies.</a:t>
            </a:r>
            <a:endParaRPr lang="it-IT" sz="2400" dirty="0">
              <a:solidFill>
                <a:srgbClr val="000090"/>
              </a:solidFill>
            </a:endParaRPr>
          </a:p>
          <a:p>
            <a:endParaRPr lang="en-US" sz="2400" b="1" dirty="0" smtClean="0">
              <a:solidFill>
                <a:srgbClr val="000090"/>
              </a:solidFill>
              <a:latin typeface="Helvetica"/>
            </a:endParaRPr>
          </a:p>
          <a:p>
            <a:endParaRPr lang="en-US" sz="2400" b="1" dirty="0" smtClean="0">
              <a:solidFill>
                <a:srgbClr val="000090"/>
              </a:solidFill>
              <a:latin typeface="Helvetica"/>
            </a:endParaRPr>
          </a:p>
          <a:p>
            <a:endParaRPr lang="en-US" sz="2400" b="1" dirty="0">
              <a:solidFill>
                <a:srgbClr val="000090"/>
              </a:solidFill>
              <a:latin typeface="Helvetica"/>
            </a:endParaRPr>
          </a:p>
          <a:p>
            <a:endParaRPr lang="en-US" sz="2400" b="1" dirty="0" smtClean="0">
              <a:solidFill>
                <a:srgbClr val="000090"/>
              </a:solidFill>
              <a:latin typeface="Helvetica"/>
            </a:endParaRPr>
          </a:p>
          <a:p>
            <a:endParaRPr lang="en-US" sz="2400" b="1" dirty="0">
              <a:solidFill>
                <a:srgbClr val="000090"/>
              </a:solidFill>
              <a:latin typeface="Helvetica"/>
            </a:endParaRPr>
          </a:p>
          <a:p>
            <a:endParaRPr lang="en-US" sz="2400" b="1" dirty="0">
              <a:solidFill>
                <a:srgbClr val="000090"/>
              </a:solidFill>
              <a:latin typeface="Helvetica"/>
            </a:endParaRPr>
          </a:p>
          <a:p>
            <a:endParaRPr lang="en-US" sz="2400" b="1" dirty="0" smtClean="0">
              <a:solidFill>
                <a:srgbClr val="000090"/>
              </a:solidFill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60626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9538" y="1269923"/>
            <a:ext cx="7667916" cy="421653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GB" sz="2400" dirty="0">
                <a:solidFill>
                  <a:srgbClr val="000090"/>
                </a:solidFill>
              </a:rPr>
              <a:t>The course will introduce the student to the basis of interaction design from the perspective that designing for interaction involves multi-disciplinary teams engaged in the planning, conception, design, implementation, and support of products, services, and systems that meet human needs and desires. </a:t>
            </a:r>
            <a:endParaRPr lang="en-US" sz="2400" dirty="0">
              <a:solidFill>
                <a:srgbClr val="000090"/>
              </a:solidFill>
            </a:endParaRPr>
          </a:p>
          <a:p>
            <a:endParaRPr lang="en-US" sz="2400" b="1" dirty="0">
              <a:solidFill>
                <a:srgbClr val="000090"/>
              </a:solidFill>
              <a:latin typeface="Helvetica"/>
            </a:endParaRPr>
          </a:p>
          <a:p>
            <a:endParaRPr lang="en-US" sz="2400" b="1" dirty="0" smtClean="0">
              <a:solidFill>
                <a:srgbClr val="000090"/>
              </a:solidFill>
              <a:latin typeface="Helvetica"/>
            </a:endParaRPr>
          </a:p>
          <a:p>
            <a:endParaRPr lang="en-US" sz="2400" b="1" dirty="0">
              <a:solidFill>
                <a:srgbClr val="000090"/>
              </a:solidFill>
              <a:latin typeface="Helvetica"/>
            </a:endParaRPr>
          </a:p>
          <a:p>
            <a:endParaRPr lang="en-US" sz="2400" b="1" dirty="0">
              <a:solidFill>
                <a:srgbClr val="000090"/>
              </a:solidFill>
              <a:latin typeface="Helvetica"/>
            </a:endParaRPr>
          </a:p>
          <a:p>
            <a:endParaRPr lang="en-US" sz="2400" b="1" dirty="0" smtClean="0">
              <a:solidFill>
                <a:srgbClr val="000090"/>
              </a:solidFill>
              <a:latin typeface="Helvetica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841027" y="446187"/>
            <a:ext cx="7122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0"/>
                </a:solidFill>
                <a:latin typeface="Helvetica"/>
              </a:rPr>
              <a:t>The aim of the course</a:t>
            </a:r>
          </a:p>
          <a:p>
            <a:endParaRPr lang="it-IT" dirty="0"/>
          </a:p>
        </p:txBody>
      </p:sp>
      <p:pic>
        <p:nvPicPr>
          <p:cNvPr id="10" name="Immagine 9" descr="Schermata 09-2456180 alle 11.43.0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2" y="4013200"/>
            <a:ext cx="9044748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8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1967" y="240255"/>
            <a:ext cx="7122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0"/>
                </a:solidFill>
                <a:latin typeface="Helvetica"/>
              </a:rPr>
              <a:t>The structure of the course</a:t>
            </a:r>
          </a:p>
          <a:p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4305300"/>
            <a:ext cx="9178327" cy="2552700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441967" y="780881"/>
            <a:ext cx="8736360" cy="5170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solidFill>
                <a:srgbClr val="000090"/>
              </a:solidFill>
              <a:latin typeface="Helvetica"/>
              <a:cs typeface="Helvetica"/>
            </a:endParaRPr>
          </a:p>
          <a:p>
            <a:r>
              <a:rPr lang="it-IT" sz="2400" dirty="0" smtClean="0">
                <a:solidFill>
                  <a:srgbClr val="000090"/>
                </a:solidFill>
                <a:latin typeface="Helvetica"/>
                <a:cs typeface="Helvetica"/>
              </a:rPr>
              <a:t>T</a:t>
            </a:r>
            <a:r>
              <a:rPr lang="en-GB" sz="2400" dirty="0" smtClean="0">
                <a:solidFill>
                  <a:srgbClr val="000090"/>
                </a:solidFill>
                <a:latin typeface="Helvetica"/>
                <a:cs typeface="Helvetica"/>
              </a:rPr>
              <a:t>he presentation of the </a:t>
            </a:r>
            <a:r>
              <a:rPr lang="en-GB" sz="2400" dirty="0">
                <a:solidFill>
                  <a:srgbClr val="000090"/>
                </a:solidFill>
                <a:latin typeface="Helvetica"/>
                <a:cs typeface="Helvetica"/>
              </a:rPr>
              <a:t>main components that characterises the area of the interaction </a:t>
            </a:r>
            <a:r>
              <a:rPr lang="en-GB" sz="2400" dirty="0" smtClean="0">
                <a:solidFill>
                  <a:srgbClr val="000090"/>
                </a:solidFill>
                <a:latin typeface="Helvetica"/>
                <a:cs typeface="Helvetica"/>
              </a:rPr>
              <a:t>design</a:t>
            </a:r>
            <a:r>
              <a:rPr lang="en-GB" sz="2400" dirty="0">
                <a:solidFill>
                  <a:srgbClr val="000090"/>
                </a:solidFill>
                <a:latin typeface="Helvetica"/>
                <a:cs typeface="Helvetica"/>
              </a:rPr>
              <a:t> </a:t>
            </a:r>
            <a:r>
              <a:rPr lang="en-GB" sz="2400" dirty="0" smtClean="0">
                <a:solidFill>
                  <a:srgbClr val="000090"/>
                </a:solidFill>
                <a:latin typeface="Helvetica"/>
                <a:cs typeface="Helvetica"/>
              </a:rPr>
              <a:t>(lectures)</a:t>
            </a:r>
          </a:p>
          <a:p>
            <a:pPr marL="285750" indent="-285750">
              <a:buFontTx/>
              <a:buChar char="-"/>
            </a:pPr>
            <a:endParaRPr lang="it-IT" sz="2400" dirty="0" smtClean="0">
              <a:solidFill>
                <a:srgbClr val="000090"/>
              </a:solidFill>
              <a:latin typeface="Helvetica"/>
              <a:cs typeface="Helvetica"/>
            </a:endParaRPr>
          </a:p>
          <a:p>
            <a:r>
              <a:rPr lang="en-GB" sz="2400" dirty="0" smtClean="0">
                <a:solidFill>
                  <a:srgbClr val="000090"/>
                </a:solidFill>
                <a:latin typeface="Helvetica"/>
                <a:cs typeface="Helvetica"/>
              </a:rPr>
              <a:t>The the </a:t>
            </a:r>
            <a:r>
              <a:rPr lang="en-GB" sz="2400" dirty="0">
                <a:solidFill>
                  <a:srgbClr val="000090"/>
                </a:solidFill>
                <a:latin typeface="Helvetica"/>
                <a:cs typeface="Helvetica"/>
              </a:rPr>
              <a:t>application of some of the concepts and tools presented in the first area on a specific domain of application: the design for humanistic smart </a:t>
            </a:r>
            <a:r>
              <a:rPr lang="en-GB" sz="2400" dirty="0" smtClean="0">
                <a:solidFill>
                  <a:srgbClr val="000090"/>
                </a:solidFill>
                <a:latin typeface="Helvetica"/>
                <a:cs typeface="Helvetica"/>
              </a:rPr>
              <a:t>city</a:t>
            </a:r>
            <a:r>
              <a:rPr lang="en-GB" sz="2400" dirty="0">
                <a:solidFill>
                  <a:srgbClr val="000090"/>
                </a:solidFill>
                <a:latin typeface="Helvetica"/>
                <a:cs typeface="Helvetica"/>
              </a:rPr>
              <a:t> </a:t>
            </a:r>
            <a:r>
              <a:rPr lang="en-GB" sz="2400" dirty="0" smtClean="0">
                <a:solidFill>
                  <a:srgbClr val="000090"/>
                </a:solidFill>
                <a:latin typeface="Helvetica"/>
                <a:cs typeface="Helvetica"/>
              </a:rPr>
              <a:t>(assignments)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i="1" dirty="0"/>
              <a:t>Rather than just focusing on the installation and control of network hardware, city governments, technology companies and their urban-planning advisers can exploit a more ground-up approach to creating smarter cities in which people become the agents of change (C. </a:t>
            </a:r>
            <a:r>
              <a:rPr lang="en-GB" b="1" i="1" dirty="0" err="1"/>
              <a:t>Ratti</a:t>
            </a:r>
            <a:r>
              <a:rPr lang="en-GB" b="1" i="1" dirty="0"/>
              <a:t>, 2011)</a:t>
            </a:r>
            <a:r>
              <a:rPr lang="en-GB" i="1" dirty="0">
                <a:solidFill>
                  <a:srgbClr val="000090"/>
                </a:solidFill>
              </a:rPr>
              <a:t>.</a:t>
            </a:r>
            <a:endParaRPr lang="it-IT" dirty="0">
              <a:solidFill>
                <a:srgbClr val="00009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2860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236</Words>
  <Application>Microsoft Macintosh PowerPoint</Application>
  <PresentationFormat>Presentazione su schermo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Presentazione di PowerPoint</vt:lpstr>
      <vt:lpstr>Presentazione di PowerPoint</vt:lpstr>
      <vt:lpstr>Presentazione di PowerPoint</vt:lpstr>
      <vt:lpstr>Presentazione di PowerPoint</vt:lpstr>
    </vt:vector>
  </TitlesOfParts>
  <Company>francescarizzo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Francesca Rizzo</dc:creator>
  <cp:lastModifiedBy>Francesca Rizzo</cp:lastModifiedBy>
  <cp:revision>4</cp:revision>
  <dcterms:created xsi:type="dcterms:W3CDTF">2012-09-09T09:16:19Z</dcterms:created>
  <dcterms:modified xsi:type="dcterms:W3CDTF">2012-09-09T09:53:56Z</dcterms:modified>
</cp:coreProperties>
</file>