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4" r:id="rId4"/>
    <p:sldId id="263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33C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71" autoAdjust="0"/>
    <p:restoredTop sz="94660"/>
  </p:normalViewPr>
  <p:slideViewPr>
    <p:cSldViewPr>
      <p:cViewPr>
        <p:scale>
          <a:sx n="66" d="100"/>
          <a:sy n="66" d="100"/>
        </p:scale>
        <p:origin x="-5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817A-C52E-46DC-98D1-54D94EE0DE85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2021-BF62-4A93-A798-6C7B94FDCA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817A-C52E-46DC-98D1-54D94EE0DE85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2021-BF62-4A93-A798-6C7B94FDCA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817A-C52E-46DC-98D1-54D94EE0DE85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2021-BF62-4A93-A798-6C7B94FDCA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817A-C52E-46DC-98D1-54D94EE0DE85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2021-BF62-4A93-A798-6C7B94FDCA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817A-C52E-46DC-98D1-54D94EE0DE85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2021-BF62-4A93-A798-6C7B94FDCA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817A-C52E-46DC-98D1-54D94EE0DE85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2021-BF62-4A93-A798-6C7B94FDCA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817A-C52E-46DC-98D1-54D94EE0DE85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2021-BF62-4A93-A798-6C7B94FDCA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817A-C52E-46DC-98D1-54D94EE0DE85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2021-BF62-4A93-A798-6C7B94FDCA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817A-C52E-46DC-98D1-54D94EE0DE85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2021-BF62-4A93-A798-6C7B94FDCA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817A-C52E-46DC-98D1-54D94EE0DE85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2021-BF62-4A93-A798-6C7B94FDCA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817A-C52E-46DC-98D1-54D94EE0DE85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42021-BF62-4A93-A798-6C7B94FDCA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817A-C52E-46DC-98D1-54D94EE0DE85}" type="datetimeFigureOut">
              <a:rPr lang="it-IT" smtClean="0"/>
              <a:pPr/>
              <a:t>10/09/2012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42021-BF62-4A93-A798-6C7B94FDCA9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des12_2.jpg"/>
          <p:cNvPicPr>
            <a:picLocks noChangeAspect="1"/>
          </p:cNvPicPr>
          <p:nvPr/>
        </p:nvPicPr>
        <p:blipFill>
          <a:blip r:embed="rId2" cstate="print"/>
          <a:srcRect t="12118" b="76810"/>
          <a:stretch>
            <a:fillRect/>
          </a:stretch>
        </p:blipFill>
        <p:spPr>
          <a:xfrm>
            <a:off x="0" y="0"/>
            <a:ext cx="9144000" cy="857232"/>
          </a:xfrm>
          <a:prstGeom prst="rect">
            <a:avLst/>
          </a:prstGeom>
        </p:spPr>
      </p:pic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1214438"/>
          </a:xfr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 extrusionH="88900">
            <a:bevelT/>
            <a:extrusionClr>
              <a:schemeClr val="bg1">
                <a:lumMod val="85000"/>
              </a:schemeClr>
            </a:extrusionClr>
          </a:sp3d>
        </p:spPr>
        <p:txBody>
          <a:bodyPr>
            <a:normAutofit fontScale="90000"/>
            <a:sp3d extrusionH="88900"/>
          </a:bodyPr>
          <a:lstStyle/>
          <a:p>
            <a:r>
              <a:rPr lang="it-IT" sz="4900" b="1" spc="400" dirty="0" smtClean="0">
                <a:solidFill>
                  <a:srgbClr val="000099"/>
                </a:solidFill>
              </a:rPr>
              <a:t>TEX</a:t>
            </a:r>
            <a:r>
              <a:rPr lang="it-IT" sz="4900" b="1" spc="400" dirty="0" smtClean="0">
                <a:solidFill>
                  <a:srgbClr val="0033CC"/>
                </a:solidFill>
              </a:rPr>
              <a:t>-STYLE</a:t>
            </a:r>
            <a:r>
              <a:rPr lang="it-IT" sz="4900" b="1" spc="400" dirty="0" smtClean="0">
                <a:solidFill>
                  <a:srgbClr val="0099FF"/>
                </a:solidFill>
              </a:rPr>
              <a:t>-DESIGN</a:t>
            </a:r>
            <a:r>
              <a:rPr lang="it-IT" b="1" spc="400" dirty="0" smtClean="0">
                <a:solidFill>
                  <a:srgbClr val="0033CC"/>
                </a:solidFill>
              </a:rPr>
              <a:t/>
            </a:r>
            <a:br>
              <a:rPr lang="it-IT" b="1" spc="400" dirty="0" smtClean="0">
                <a:solidFill>
                  <a:srgbClr val="0033CC"/>
                </a:solidFill>
              </a:rPr>
            </a:br>
            <a:r>
              <a:rPr lang="it-IT" sz="3100" b="1" spc="400" dirty="0" smtClean="0">
                <a:solidFill>
                  <a:srgbClr val="0033CC"/>
                </a:solidFill>
              </a:rPr>
              <a:t>A.A.2012-2013</a:t>
            </a:r>
            <a:endParaRPr lang="it-IT" sz="3100" dirty="0"/>
          </a:p>
        </p:txBody>
      </p:sp>
      <p:pic>
        <p:nvPicPr>
          <p:cNvPr id="9" name="Immagine 8" descr="22-michael-pitt-prada-uo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37111"/>
            <a:ext cx="3628499" cy="2420889"/>
          </a:xfrm>
          <a:prstGeom prst="rect">
            <a:avLst/>
          </a:prstGeom>
        </p:spPr>
      </p:pic>
      <p:pic>
        <p:nvPicPr>
          <p:cNvPr id="15" name="Immagine 14" descr="ESCHLER-E1-ABSORBTION13159975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527373" y="1855980"/>
            <a:ext cx="2267744" cy="2965511"/>
          </a:xfrm>
          <a:prstGeom prst="rect">
            <a:avLst/>
          </a:prstGeom>
        </p:spPr>
      </p:pic>
      <p:pic>
        <p:nvPicPr>
          <p:cNvPr id="16" name="Immagine 15" descr="untitled.bmp"/>
          <p:cNvPicPr>
            <a:picLocks noChangeAspect="1"/>
          </p:cNvPicPr>
          <p:nvPr/>
        </p:nvPicPr>
        <p:blipFill>
          <a:blip r:embed="rId5" cstate="print"/>
          <a:srcRect l="4188" r="5093" b="4935"/>
          <a:stretch>
            <a:fillRect/>
          </a:stretch>
        </p:blipFill>
        <p:spPr>
          <a:xfrm>
            <a:off x="3563888" y="4437112"/>
            <a:ext cx="3112571" cy="2420888"/>
          </a:xfrm>
          <a:prstGeom prst="rect">
            <a:avLst/>
          </a:prstGeom>
        </p:spPr>
      </p:pic>
      <p:pic>
        <p:nvPicPr>
          <p:cNvPr id="17" name="Immagine 16" descr="Hafttextil_GECKO_Dessin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413082" y="4437112"/>
            <a:ext cx="2730917" cy="2564426"/>
          </a:xfrm>
          <a:prstGeom prst="rect">
            <a:avLst/>
          </a:prstGeom>
        </p:spPr>
      </p:pic>
      <p:pic>
        <p:nvPicPr>
          <p:cNvPr id="18" name="Immagine 17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2204864"/>
            <a:ext cx="3317876" cy="2232248"/>
          </a:xfrm>
          <a:prstGeom prst="rect">
            <a:avLst/>
          </a:prstGeom>
        </p:spPr>
      </p:pic>
      <p:pic>
        <p:nvPicPr>
          <p:cNvPr id="20" name="Immagine 19" descr="80_SU1001_0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592" y="2204864"/>
            <a:ext cx="2267744" cy="2267744"/>
          </a:xfrm>
          <a:prstGeom prst="rect">
            <a:avLst/>
          </a:prstGeom>
        </p:spPr>
      </p:pic>
      <p:pic>
        <p:nvPicPr>
          <p:cNvPr id="21" name="Immagine 20" descr="img.jpg"/>
          <p:cNvPicPr>
            <a:picLocks noChangeAspect="1"/>
          </p:cNvPicPr>
          <p:nvPr/>
        </p:nvPicPr>
        <p:blipFill>
          <a:blip r:embed="rId9" cstate="print"/>
          <a:srcRect l="70103"/>
          <a:stretch>
            <a:fillRect/>
          </a:stretch>
        </p:blipFill>
        <p:spPr>
          <a:xfrm>
            <a:off x="0" y="2204864"/>
            <a:ext cx="921296" cy="231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it-IT" sz="4900" b="1" spc="400" dirty="0" smtClean="0">
                <a:solidFill>
                  <a:srgbClr val="000099"/>
                </a:solidFill>
              </a:rPr>
              <a:t/>
            </a:r>
            <a:br>
              <a:rPr lang="it-IT" sz="4900" b="1" spc="400" dirty="0" smtClean="0">
                <a:solidFill>
                  <a:srgbClr val="000099"/>
                </a:solidFill>
              </a:rPr>
            </a:br>
            <a:r>
              <a:rPr lang="it-IT" sz="4900" b="1" spc="400" dirty="0" smtClean="0">
                <a:solidFill>
                  <a:srgbClr val="000099"/>
                </a:solidFill>
              </a:rPr>
              <a:t>TEX</a:t>
            </a:r>
            <a:r>
              <a:rPr lang="it-IT" sz="4900" b="1" spc="400" dirty="0" smtClean="0">
                <a:solidFill>
                  <a:srgbClr val="0033CC"/>
                </a:solidFill>
              </a:rPr>
              <a:t>-STYLE</a:t>
            </a:r>
            <a:r>
              <a:rPr lang="it-IT" sz="4900" b="1" spc="400" dirty="0" smtClean="0">
                <a:solidFill>
                  <a:srgbClr val="0099FF"/>
                </a:solidFill>
              </a:rPr>
              <a:t>-DESIGN</a:t>
            </a:r>
            <a:r>
              <a:rPr lang="it-IT" b="1" spc="400" dirty="0" smtClean="0">
                <a:solidFill>
                  <a:srgbClr val="0033CC"/>
                </a:solidFill>
              </a:rPr>
              <a:t/>
            </a:r>
            <a:br>
              <a:rPr lang="it-IT" b="1" spc="400" dirty="0" smtClean="0">
                <a:solidFill>
                  <a:srgbClr val="0033CC"/>
                </a:solidFill>
              </a:rPr>
            </a:br>
            <a:endParaRPr lang="it-IT" b="1" spc="400" dirty="0">
              <a:solidFill>
                <a:srgbClr val="0033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09120"/>
          </a:xfrm>
        </p:spPr>
        <p:txBody>
          <a:bodyPr>
            <a:normAutofit/>
          </a:bodyPr>
          <a:lstStyle/>
          <a:p>
            <a:pPr algn="just"/>
            <a:r>
              <a:rPr lang="it-IT" sz="1800" b="1" dirty="0"/>
              <a:t>Obbiettivi / Contenuti:</a:t>
            </a:r>
            <a:endParaRPr lang="it-IT" sz="1800" dirty="0"/>
          </a:p>
          <a:p>
            <a:pPr algn="just"/>
            <a:r>
              <a:rPr lang="it-IT" sz="1200" dirty="0"/>
              <a:t>Obiettivo del corso è quello di fornire una solida preparazione di base nell'ambito delle discipline del progetto tessile, approfondendo sia gli aspetti metodologici, sia quelli tecnici - tecnico-creativi, indirizzati a una figura professionale di grande flessibilità, capace di collocarsi in ambiti diversi all’interno di un sistema produttivo diversificato e sempre più rapido e complesso, forte conoscenza della materia tessile e non solo, in tutte le sue possibili applicazioni nei settori </a:t>
            </a:r>
            <a:r>
              <a:rPr lang="it-IT" sz="1200" dirty="0" smtClean="0"/>
              <a:t>della moda e </a:t>
            </a:r>
            <a:r>
              <a:rPr lang="it-IT" sz="1200" dirty="0"/>
              <a:t>del design e nello stesso tempo predisporre e sviluppare un sistema di competenze finalizzate all’innovazione del prodotto tessile nelle varie applicazioni (corpo, accessori, casa, ecc.) non solo estetico-formale ma anche della performance dei materiali. Progettare e realizzare il tessuto, cioè la materia prima della moda, creando equilibrio nella sfida  di un futuro per cui il tessuto deve rispondere a criteri di “intelligenza”, multi-funzionalità eco-sostenibilità, etica ed estetica, ed espressione creativa, legata ad una tradizione di valori quali l’artigianalità e l’unicità</a:t>
            </a:r>
            <a:r>
              <a:rPr lang="it-IT" sz="1200" dirty="0" smtClean="0"/>
              <a:t>. </a:t>
            </a:r>
          </a:p>
          <a:p>
            <a:pPr algn="just"/>
            <a:r>
              <a:rPr lang="it-IT" sz="1200" dirty="0" smtClean="0"/>
              <a:t>La </a:t>
            </a:r>
            <a:r>
              <a:rPr lang="it-IT" sz="1200" dirty="0"/>
              <a:t>didattica si concentra sulla progettazione </a:t>
            </a:r>
            <a:r>
              <a:rPr lang="it-IT" sz="1200" dirty="0" smtClean="0"/>
              <a:t>di superfici/accessori tessili </a:t>
            </a:r>
            <a:r>
              <a:rPr lang="it-IT" sz="1200" dirty="0"/>
              <a:t>con una forte attenzione alla sperimentazione</a:t>
            </a:r>
            <a:r>
              <a:rPr lang="it-IT" sz="1200" dirty="0" smtClean="0"/>
              <a:t>:</a:t>
            </a:r>
          </a:p>
          <a:p>
            <a:pPr algn="just"/>
            <a:r>
              <a:rPr lang="it-IT" sz="1200" dirty="0" smtClean="0"/>
              <a:t>Nella </a:t>
            </a:r>
            <a:r>
              <a:rPr lang="it-IT" sz="1200" dirty="0"/>
              <a:t>prima parte del corso “</a:t>
            </a:r>
            <a:r>
              <a:rPr lang="it-IT" sz="1200" dirty="0" err="1"/>
              <a:t>Textile</a:t>
            </a:r>
            <a:r>
              <a:rPr lang="it-IT" sz="1200" dirty="0"/>
              <a:t> Design”, partendo dall’osservazione della realtà, dalla decodifica dei segni, allo sviluppo di un’idea iniziale, fino a tradurla in un prodotto. Le attività formative sono dedicate all’acquisizione della strumentazione tecnica fondamentale, di una corretta metodologia progettuale di base, e di una solida preparazione culturale specifica.</a:t>
            </a:r>
          </a:p>
          <a:p>
            <a:pPr lvl="0" algn="just"/>
            <a:r>
              <a:rPr lang="it-IT" sz="1200" dirty="0"/>
              <a:t>nella seconda parte del corso si configura come un momento di approfondimento, in cui i progetti vengono affrontati nelle loro fasi di ricerca/sviluppo </a:t>
            </a:r>
            <a:r>
              <a:rPr lang="it-IT" sz="1200" dirty="0" smtClean="0"/>
              <a:t>progettazione </a:t>
            </a:r>
            <a:r>
              <a:rPr lang="it-IT" sz="1200" dirty="0"/>
              <a:t>avanzata </a:t>
            </a:r>
            <a:r>
              <a:rPr lang="it-IT" sz="1200" dirty="0" smtClean="0"/>
              <a:t>. </a:t>
            </a:r>
            <a:endParaRPr lang="it-IT" sz="1200" dirty="0" smtClean="0"/>
          </a:p>
          <a:p>
            <a:pPr lvl="0" algn="just">
              <a:buNone/>
            </a:pPr>
            <a:r>
              <a:rPr lang="it-IT" sz="1200" dirty="0" smtClean="0"/>
              <a:t>Combinando la prassi di un approccio metodologico  e </a:t>
            </a:r>
            <a:r>
              <a:rPr lang="it-IT" sz="1200" dirty="0" err="1" smtClean="0"/>
              <a:t>laboratoriale</a:t>
            </a:r>
            <a:r>
              <a:rPr lang="it-IT" sz="1200" dirty="0" smtClean="0"/>
              <a:t>  con una solida analisi critica, la completezza  delle lezioni</a:t>
            </a:r>
          </a:p>
          <a:p>
            <a:pPr lvl="0" algn="just">
              <a:buNone/>
            </a:pPr>
            <a:r>
              <a:rPr lang="it-IT" sz="1200" dirty="0" smtClean="0"/>
              <a:t>offerte permette agli studenti di comprendere la materia sia dal punto di vista culturale che da quello progettuale. </a:t>
            </a:r>
            <a:endParaRPr lang="it-IT" sz="1200" dirty="0"/>
          </a:p>
        </p:txBody>
      </p:sp>
      <p:pic>
        <p:nvPicPr>
          <p:cNvPr id="4" name="Immagine 3" descr="arte-maglieria-staf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5085184"/>
            <a:ext cx="4009742" cy="1772816"/>
          </a:xfrm>
          <a:prstGeom prst="rect">
            <a:avLst/>
          </a:prstGeom>
        </p:spPr>
      </p:pic>
      <p:pic>
        <p:nvPicPr>
          <p:cNvPr id="5" name="Immagine 4" descr="Clipboards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091317"/>
            <a:ext cx="2527176" cy="1766683"/>
          </a:xfrm>
          <a:prstGeom prst="rect">
            <a:avLst/>
          </a:prstGeom>
        </p:spPr>
      </p:pic>
      <p:pic>
        <p:nvPicPr>
          <p:cNvPr id="6" name="Immagine 5" descr="sciarpa_promo2.jpg"/>
          <p:cNvPicPr>
            <a:picLocks noChangeAspect="1"/>
          </p:cNvPicPr>
          <p:nvPr/>
        </p:nvPicPr>
        <p:blipFill>
          <a:blip r:embed="rId4" cstate="print"/>
          <a:srcRect l="5480" r="27364"/>
          <a:stretch>
            <a:fillRect/>
          </a:stretch>
        </p:blipFill>
        <p:spPr>
          <a:xfrm>
            <a:off x="7379296" y="5104991"/>
            <a:ext cx="1764704" cy="1753009"/>
          </a:xfrm>
          <a:prstGeom prst="rect">
            <a:avLst/>
          </a:prstGeom>
        </p:spPr>
      </p:pic>
      <p:pic>
        <p:nvPicPr>
          <p:cNvPr id="7" name="Immagine 6" descr="sciarpe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81803"/>
            <a:ext cx="2664296" cy="1776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it-IT" sz="4900" b="1" spc="400" smtClean="0">
                <a:solidFill>
                  <a:srgbClr val="000099"/>
                </a:solidFill>
              </a:rPr>
              <a:t/>
            </a:r>
            <a:br>
              <a:rPr lang="it-IT" sz="4900" b="1" spc="400" smtClean="0">
                <a:solidFill>
                  <a:srgbClr val="000099"/>
                </a:solidFill>
              </a:rPr>
            </a:br>
            <a:r>
              <a:rPr lang="it-IT" sz="4900" b="1" spc="400" smtClean="0">
                <a:solidFill>
                  <a:srgbClr val="000099"/>
                </a:solidFill>
              </a:rPr>
              <a:t>TEX</a:t>
            </a:r>
            <a:r>
              <a:rPr lang="it-IT" sz="4900" b="1" spc="400" smtClean="0">
                <a:solidFill>
                  <a:srgbClr val="0033CC"/>
                </a:solidFill>
              </a:rPr>
              <a:t>-STYLE</a:t>
            </a:r>
            <a:r>
              <a:rPr lang="it-IT" sz="4900" b="1" spc="400" smtClean="0">
                <a:solidFill>
                  <a:srgbClr val="0099FF"/>
                </a:solidFill>
              </a:rPr>
              <a:t>-DESIGN</a:t>
            </a:r>
            <a:r>
              <a:rPr lang="it-IT" b="1" spc="400" dirty="0" smtClean="0">
                <a:solidFill>
                  <a:srgbClr val="0033CC"/>
                </a:solidFill>
              </a:rPr>
              <a:t/>
            </a:r>
            <a:br>
              <a:rPr lang="it-IT" b="1" spc="400" dirty="0" smtClean="0">
                <a:solidFill>
                  <a:srgbClr val="0033CC"/>
                </a:solidFill>
              </a:rPr>
            </a:br>
            <a:endParaRPr lang="it-IT" b="1" spc="400" dirty="0" smtClean="0">
              <a:solidFill>
                <a:srgbClr val="0033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1600" dirty="0" smtClean="0"/>
              <a:t>Progettazione avanzata in un contesto di simulazione </a:t>
            </a:r>
          </a:p>
          <a:p>
            <a:pPr>
              <a:buNone/>
            </a:pPr>
            <a:r>
              <a:rPr lang="it-IT" sz="1600" dirty="0" smtClean="0"/>
              <a:t>professionale e di complessità di riferimenti  culturali.</a:t>
            </a:r>
          </a:p>
          <a:p>
            <a:pPr>
              <a:buNone/>
            </a:pPr>
            <a:r>
              <a:rPr lang="it-IT" sz="1900" b="1" dirty="0" smtClean="0"/>
              <a:t>Contenuti.</a:t>
            </a:r>
          </a:p>
          <a:p>
            <a:pPr>
              <a:buNone/>
            </a:pPr>
            <a:r>
              <a:rPr lang="it-IT" sz="1600" b="1" dirty="0" smtClean="0"/>
              <a:t>Programma </a:t>
            </a:r>
            <a:r>
              <a:rPr lang="it-IT" sz="1600" b="1" dirty="0"/>
              <a:t>(aspetti generali):</a:t>
            </a:r>
            <a:endParaRPr lang="it-IT" sz="1600" dirty="0"/>
          </a:p>
          <a:p>
            <a:pPr lvl="0"/>
            <a:r>
              <a:rPr lang="it-IT" sz="1600" dirty="0"/>
              <a:t>Progetto della superficie</a:t>
            </a:r>
            <a:r>
              <a:rPr lang="it-IT" sz="1600" dirty="0" smtClean="0"/>
              <a:t>.</a:t>
            </a:r>
          </a:p>
          <a:p>
            <a:r>
              <a:rPr lang="it-IT" sz="1600" dirty="0" err="1" smtClean="0"/>
              <a:t>Fiber</a:t>
            </a:r>
            <a:r>
              <a:rPr lang="it-IT" sz="1600" dirty="0" smtClean="0"/>
              <a:t> art</a:t>
            </a:r>
            <a:r>
              <a:rPr lang="it-IT" sz="1600" dirty="0" smtClean="0"/>
              <a:t>.</a:t>
            </a:r>
            <a:endParaRPr lang="it-IT" sz="1600" dirty="0"/>
          </a:p>
          <a:p>
            <a:pPr lvl="0"/>
            <a:r>
              <a:rPr lang="it-IT" sz="1600" dirty="0"/>
              <a:t>Il disegno tessile.</a:t>
            </a:r>
          </a:p>
          <a:p>
            <a:pPr lvl="0"/>
            <a:r>
              <a:rPr lang="it-IT" sz="1600" dirty="0"/>
              <a:t>Il modulo.</a:t>
            </a:r>
          </a:p>
          <a:p>
            <a:pPr lvl="0"/>
            <a:r>
              <a:rPr lang="it-IT" sz="1600" dirty="0"/>
              <a:t>Le tipologie tessili.</a:t>
            </a:r>
          </a:p>
          <a:p>
            <a:pPr lvl="0"/>
            <a:r>
              <a:rPr lang="it-IT" sz="1600" dirty="0"/>
              <a:t>Gli stili.</a:t>
            </a:r>
          </a:p>
          <a:p>
            <a:pPr lvl="0"/>
            <a:r>
              <a:rPr lang="it-IT" sz="1600" dirty="0"/>
              <a:t>Rapporti dei disegni e loro costruzione.</a:t>
            </a:r>
          </a:p>
          <a:p>
            <a:pPr lvl="0"/>
            <a:r>
              <a:rPr lang="it-IT" sz="1600" dirty="0" smtClean="0"/>
              <a:t>Progettare </a:t>
            </a:r>
            <a:r>
              <a:rPr lang="it-IT" sz="1600" dirty="0"/>
              <a:t>il colore (la serie cromatica).</a:t>
            </a:r>
          </a:p>
          <a:p>
            <a:pPr lvl="0"/>
            <a:r>
              <a:rPr lang="it-IT" sz="1600" dirty="0"/>
              <a:t>Materiali, nobilitazioni.</a:t>
            </a:r>
          </a:p>
          <a:p>
            <a:pPr lvl="0"/>
            <a:r>
              <a:rPr lang="it-IT" sz="1600" dirty="0"/>
              <a:t>Le tecnologie digitali (fase creativa).</a:t>
            </a:r>
          </a:p>
          <a:p>
            <a:pPr lvl="0"/>
            <a:r>
              <a:rPr lang="it-IT" sz="1600" dirty="0"/>
              <a:t>Le tecnologie digitali (fase industriale</a:t>
            </a:r>
            <a:r>
              <a:rPr lang="it-IT" sz="1600" dirty="0" smtClean="0"/>
              <a:t>).</a:t>
            </a:r>
          </a:p>
          <a:p>
            <a:pPr lvl="0">
              <a:buNone/>
            </a:pPr>
            <a:endParaRPr lang="it-IT" sz="1600" dirty="0"/>
          </a:p>
          <a:p>
            <a:pPr lvl="0"/>
            <a:r>
              <a:rPr lang="it-IT" sz="1600" b="1" dirty="0"/>
              <a:t>Progetto e sviluppo della collezione.</a:t>
            </a:r>
          </a:p>
          <a:p>
            <a:endParaRPr lang="it-IT" dirty="0"/>
          </a:p>
        </p:txBody>
      </p:sp>
      <p:pic>
        <p:nvPicPr>
          <p:cNvPr id="11" name="Immagine 10" descr="Milano-Moda-Uo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3283" y="1224136"/>
            <a:ext cx="2130717" cy="1584176"/>
          </a:xfrm>
          <a:prstGeom prst="rect">
            <a:avLst/>
          </a:prstGeom>
        </p:spPr>
      </p:pic>
      <p:pic>
        <p:nvPicPr>
          <p:cNvPr id="18" name="Immagine 17" descr="christian-lacroix-drawing-histoires-de-mo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780928"/>
            <a:ext cx="1512168" cy="1934800"/>
          </a:xfrm>
          <a:prstGeom prst="rect">
            <a:avLst/>
          </a:prstGeom>
        </p:spPr>
      </p:pic>
      <p:pic>
        <p:nvPicPr>
          <p:cNvPr id="23" name="Immagine 22" descr="prad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224136"/>
            <a:ext cx="1513543" cy="1584176"/>
          </a:xfrm>
          <a:prstGeom prst="rect">
            <a:avLst/>
          </a:prstGeom>
        </p:spPr>
      </p:pic>
      <p:pic>
        <p:nvPicPr>
          <p:cNvPr id="10" name="Immagine 9" descr="foulard-herm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0217" y="2736304"/>
            <a:ext cx="2113783" cy="1872208"/>
          </a:xfrm>
          <a:prstGeom prst="rect">
            <a:avLst/>
          </a:prstGeom>
        </p:spPr>
      </p:pic>
      <p:pic>
        <p:nvPicPr>
          <p:cNvPr id="24" name="Immagine 23" descr="foto02.jpg"/>
          <p:cNvPicPr>
            <a:picLocks noChangeAspect="1"/>
          </p:cNvPicPr>
          <p:nvPr/>
        </p:nvPicPr>
        <p:blipFill>
          <a:blip r:embed="rId6" cstate="print"/>
          <a:srcRect l="16085" t="4021" r="45713"/>
          <a:stretch>
            <a:fillRect/>
          </a:stretch>
        </p:blipFill>
        <p:spPr>
          <a:xfrm>
            <a:off x="5465956" y="4581128"/>
            <a:ext cx="906244" cy="2276872"/>
          </a:xfrm>
          <a:prstGeom prst="rect">
            <a:avLst/>
          </a:prstGeom>
        </p:spPr>
      </p:pic>
      <p:pic>
        <p:nvPicPr>
          <p:cNvPr id="25" name="Immagine 24" descr="Hermes-Catenina-500x2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4608512"/>
            <a:ext cx="2771800" cy="1412776"/>
          </a:xfrm>
          <a:prstGeom prst="rect">
            <a:avLst/>
          </a:prstGeom>
        </p:spPr>
      </p:pic>
      <p:pic>
        <p:nvPicPr>
          <p:cNvPr id="26" name="Immagine 25" descr="100.jpg"/>
          <p:cNvPicPr>
            <a:picLocks noChangeAspect="1"/>
          </p:cNvPicPr>
          <p:nvPr/>
        </p:nvPicPr>
        <p:blipFill>
          <a:blip r:embed="rId8" cstate="print"/>
          <a:srcRect b="68412"/>
          <a:stretch>
            <a:fillRect/>
          </a:stretch>
        </p:blipFill>
        <p:spPr>
          <a:xfrm>
            <a:off x="6348413" y="6021288"/>
            <a:ext cx="2795588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88900">
              <a:bevelT w="38100" h="38100"/>
            </a:sp3d>
          </a:bodyPr>
          <a:lstStyle/>
          <a:p>
            <a:r>
              <a:rPr lang="it-IT" b="1" spc="400" dirty="0" smtClean="0">
                <a:solidFill>
                  <a:srgbClr val="000099"/>
                </a:solidFill>
              </a:rPr>
              <a:t/>
            </a:r>
            <a:br>
              <a:rPr lang="it-IT" b="1" spc="400" dirty="0" smtClean="0">
                <a:solidFill>
                  <a:srgbClr val="000099"/>
                </a:solidFill>
              </a:rPr>
            </a:br>
            <a:r>
              <a:rPr lang="it-IT" sz="4900" b="1" spc="400" dirty="0" smtClean="0">
                <a:solidFill>
                  <a:srgbClr val="000099"/>
                </a:solidFill>
              </a:rPr>
              <a:t>TEX</a:t>
            </a:r>
            <a:r>
              <a:rPr lang="it-IT" sz="4900" b="1" spc="400" dirty="0" smtClean="0">
                <a:solidFill>
                  <a:srgbClr val="0033CC"/>
                </a:solidFill>
              </a:rPr>
              <a:t>-STYLE</a:t>
            </a:r>
            <a:r>
              <a:rPr lang="it-IT" sz="4900" b="1" spc="400" dirty="0" smtClean="0">
                <a:solidFill>
                  <a:srgbClr val="0099FF"/>
                </a:solidFill>
              </a:rPr>
              <a:t>-DESIGN</a:t>
            </a:r>
            <a:r>
              <a:rPr lang="it-IT" b="1" spc="400" dirty="0" smtClean="0">
                <a:solidFill>
                  <a:srgbClr val="0033CC"/>
                </a:solidFill>
              </a:rPr>
              <a:t/>
            </a:r>
            <a:br>
              <a:rPr lang="it-IT" b="1" spc="400" dirty="0" smtClean="0">
                <a:solidFill>
                  <a:srgbClr val="0033CC"/>
                </a:solidFill>
              </a:rPr>
            </a:br>
            <a:endParaRPr lang="it-IT" b="1" dirty="0">
              <a:solidFill>
                <a:srgbClr val="0033CC"/>
              </a:solidFill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1800" b="1" dirty="0"/>
              <a:t>Percorso didattico articolato in</a:t>
            </a:r>
            <a:r>
              <a:rPr lang="it-IT" sz="1800" b="1" dirty="0" smtClean="0"/>
              <a:t>:</a:t>
            </a:r>
          </a:p>
          <a:p>
            <a:pPr>
              <a:buNone/>
            </a:pPr>
            <a:endParaRPr lang="it-IT" sz="1800" dirty="0"/>
          </a:p>
          <a:p>
            <a:pPr lvl="0"/>
            <a:r>
              <a:rPr lang="it-IT" sz="1600" dirty="0"/>
              <a:t>Lezioni teoriche</a:t>
            </a:r>
          </a:p>
          <a:p>
            <a:pPr lvl="0"/>
            <a:r>
              <a:rPr lang="it-IT" sz="1600" dirty="0"/>
              <a:t>esercitazioni</a:t>
            </a:r>
          </a:p>
          <a:p>
            <a:pPr lvl="0"/>
            <a:r>
              <a:rPr lang="it-IT" sz="1600" dirty="0"/>
              <a:t>Seminari con esperti del settore </a:t>
            </a:r>
          </a:p>
          <a:p>
            <a:pPr lvl="0"/>
            <a:r>
              <a:rPr lang="it-IT" sz="1600" dirty="0" smtClean="0"/>
              <a:t>Eventuali visite </a:t>
            </a:r>
            <a:r>
              <a:rPr lang="it-IT" sz="1600" dirty="0"/>
              <a:t>ad aziende della filiera </a:t>
            </a:r>
            <a:r>
              <a:rPr lang="it-IT" sz="1600" dirty="0" smtClean="0"/>
              <a:t>moda</a:t>
            </a:r>
          </a:p>
          <a:p>
            <a:pPr lvl="0"/>
            <a:r>
              <a:rPr lang="it-IT" sz="1600" dirty="0" smtClean="0"/>
              <a:t>Sviluppo progetto  con azienda</a:t>
            </a:r>
            <a:endParaRPr lang="it-IT" sz="1600" dirty="0"/>
          </a:p>
          <a:p>
            <a:endParaRPr lang="it-IT" dirty="0"/>
          </a:p>
        </p:txBody>
      </p:sp>
      <p:pic>
        <p:nvPicPr>
          <p:cNvPr id="6" name="Immagine 5" descr="muestrarios_hila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9919" y="4941168"/>
            <a:ext cx="2294081" cy="1916832"/>
          </a:xfrm>
          <a:prstGeom prst="rect">
            <a:avLst/>
          </a:prstGeom>
        </p:spPr>
      </p:pic>
      <p:pic>
        <p:nvPicPr>
          <p:cNvPr id="15" name="Immagine 14" descr="prada-uomo-201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941168"/>
            <a:ext cx="1959951" cy="1916832"/>
          </a:xfrm>
          <a:prstGeom prst="rect">
            <a:avLst/>
          </a:prstGeom>
        </p:spPr>
      </p:pic>
      <p:pic>
        <p:nvPicPr>
          <p:cNvPr id="16" name="Immagine 15" descr="22-michael-pitt-prada-uomo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941168"/>
            <a:ext cx="2873003" cy="1916832"/>
          </a:xfrm>
          <a:prstGeom prst="rect">
            <a:avLst/>
          </a:prstGeom>
        </p:spPr>
      </p:pic>
      <p:pic>
        <p:nvPicPr>
          <p:cNvPr id="17" name="Immagine 16" descr="prada-bozzeto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4941167"/>
            <a:ext cx="2606893" cy="1916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393</Words>
  <Application>Microsoft Office PowerPoint</Application>
  <PresentationFormat>Presentazione su schermo (4:3)</PresentationFormat>
  <Paragraphs>35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TEX-STYLE-DESIGN A.A.2012-2013</vt:lpstr>
      <vt:lpstr> TEX-STYLE-DESIGN </vt:lpstr>
      <vt:lpstr> TEX-STYLE-DESIGN </vt:lpstr>
      <vt:lpstr> TEX-STYLE-DESIGN 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pc</cp:lastModifiedBy>
  <cp:revision>53</cp:revision>
  <dcterms:created xsi:type="dcterms:W3CDTF">2012-09-08T19:06:47Z</dcterms:created>
  <dcterms:modified xsi:type="dcterms:W3CDTF">2012-09-10T13:06:37Z</dcterms:modified>
</cp:coreProperties>
</file>