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3" r:id="rId3"/>
    <p:sldId id="270" r:id="rId4"/>
    <p:sldId id="269" r:id="rId5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8F2"/>
    <a:srgbClr val="C7D7E9"/>
    <a:srgbClr val="85A8CF"/>
    <a:srgbClr val="2C5986"/>
    <a:srgbClr val="0033CC"/>
    <a:srgbClr val="004F84"/>
    <a:srgbClr val="004C80"/>
    <a:srgbClr val="004D82"/>
    <a:srgbClr val="003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0929" autoAdjust="0"/>
  </p:normalViewPr>
  <p:slideViewPr>
    <p:cSldViewPr>
      <p:cViewPr>
        <p:scale>
          <a:sx n="80" d="100"/>
          <a:sy n="80" d="100"/>
        </p:scale>
        <p:origin x="-9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925FBFFD-01A8-4A8A-B84C-752D4F1C615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1765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B8F2093C-BF9F-4037-855F-EC5A5ECAD69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5383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63A01E0-D939-49FD-B645-71E0656EC319}" type="slidenum">
              <a:rPr lang="it-IT" sz="1200" smtClean="0">
                <a:latin typeface="Times" pitchFamily="18" charset="0"/>
              </a:rPr>
              <a:pPr/>
              <a:t>1</a:t>
            </a:fld>
            <a:endParaRPr lang="it-IT" sz="1200" dirty="0" smtClean="0">
              <a:latin typeface="Times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8975" y="803275"/>
            <a:ext cx="5360988" cy="4021138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5089525"/>
            <a:ext cx="4940300" cy="4824413"/>
          </a:xfrm>
          <a:noFill/>
        </p:spPr>
        <p:txBody>
          <a:bodyPr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5" descr="G:\power_point\ppoint_vale\proposta_1\powerpoint1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F6E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8090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C10B1-6B0E-41B6-BCF0-3853C1E1614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860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057400" cy="5943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6019800" cy="5943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05250-41CC-4124-95A6-1FDC9C93B86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37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D4B4-C10C-4234-9A61-62920DFFD5C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43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6A5EC-3230-4F57-AE5E-15018EC8F1D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551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0600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80F5-5E8B-4CC2-A371-3C0676E95E6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977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2A97-A3D7-4B86-9937-F399F6C00C6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079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03599-2DE0-48D4-B3B2-F89F4127ED2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7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39221-C393-4501-910C-E7636A94693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49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CD08D-AB2C-4085-BBF6-9496A6CE7C7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693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4426-F580-42CF-B6A6-37135D669D1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450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0" descr="C:\Documents and Settings\valerio\Documenti\powerpoint\img_2\num_diap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0"/>
            <a:ext cx="24193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09600" y="76200"/>
            <a:ext cx="5943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Titolo diapositiva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il testo</a:t>
            </a:r>
          </a:p>
          <a:p>
            <a:pPr lvl="1"/>
            <a:r>
              <a:rPr lang="it-IT" dirty="0" smtClean="0"/>
              <a:t>Testo</a:t>
            </a:r>
          </a:p>
          <a:p>
            <a:pPr lvl="2"/>
            <a:r>
              <a:rPr lang="it-IT" dirty="0" smtClean="0"/>
              <a:t>Testo</a:t>
            </a:r>
          </a:p>
          <a:p>
            <a:pPr lvl="3"/>
            <a:r>
              <a:rPr lang="it-IT" dirty="0" smtClean="0"/>
              <a:t>testo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152400"/>
            <a:ext cx="1362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600" b="1">
                <a:solidFill>
                  <a:srgbClr val="003F6E"/>
                </a:solidFill>
              </a:defRPr>
            </a:lvl1pPr>
          </a:lstStyle>
          <a:p>
            <a:pPr>
              <a:defRPr/>
            </a:pPr>
            <a:fld id="{EB7A4252-2061-41C1-B47C-BF653FB5D44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1030" name="Picture 74" descr="G:\power_point\ppoint_vale\proposta_1\powerpoint1_sec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1"/>
          <p:cNvSpPr txBox="1">
            <a:spLocks noChangeArrowheads="1"/>
          </p:cNvSpPr>
          <p:nvPr userDrawn="1"/>
        </p:nvSpPr>
        <p:spPr bwMode="auto">
          <a:xfrm>
            <a:off x="228600" y="6569075"/>
            <a:ext cx="449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it-IT" sz="1200" b="1" dirty="0" smtClean="0">
                <a:solidFill>
                  <a:srgbClr val="003F6E"/>
                </a:solidFill>
              </a:rPr>
              <a:t>Wood Design</a:t>
            </a:r>
            <a:r>
              <a:rPr lang="it-IT" sz="1200" b="1" baseline="0" dirty="0" smtClean="0">
                <a:solidFill>
                  <a:srgbClr val="003F6E"/>
                </a:solidFill>
              </a:rPr>
              <a:t> _ Scuola del Design</a:t>
            </a:r>
            <a:endParaRPr lang="it-IT" sz="1200" b="1" dirty="0" smtClean="0">
              <a:solidFill>
                <a:srgbClr val="003F6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D8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5"/>
          <p:cNvSpPr txBox="1">
            <a:spLocks noChangeArrowheads="1"/>
          </p:cNvSpPr>
          <p:nvPr/>
        </p:nvSpPr>
        <p:spPr bwMode="auto">
          <a:xfrm>
            <a:off x="2895600" y="4176713"/>
            <a:ext cx="6248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D7E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dirty="0" smtClean="0">
                <a:solidFill>
                  <a:srgbClr val="003F6E"/>
                </a:solidFill>
              </a:rPr>
              <a:t>Wood Design</a:t>
            </a:r>
          </a:p>
          <a:p>
            <a:pPr>
              <a:spcBef>
                <a:spcPct val="50000"/>
              </a:spcBef>
            </a:pPr>
            <a:r>
              <a:rPr lang="it-IT" sz="1400" dirty="0" smtClean="0">
                <a:solidFill>
                  <a:srgbClr val="003F6E"/>
                </a:solidFill>
              </a:rPr>
              <a:t>Scuola del Design</a:t>
            </a:r>
            <a:endParaRPr lang="it-IT" sz="1400" dirty="0">
              <a:solidFill>
                <a:srgbClr val="003F6E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157192"/>
            <a:ext cx="1944216" cy="137677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6" name="Picture 2" descr="F:\POLITECNICO\Didattica\AA 2012-2013\Wood Design\Foto 2011-05 Riva1920Cantù\DSC011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16772" r="2816" b="25191"/>
          <a:stretch/>
        </p:blipFill>
        <p:spPr bwMode="auto">
          <a:xfrm>
            <a:off x="0" y="5157192"/>
            <a:ext cx="3131840" cy="137677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FOTOGRAFIE\2007 Todas\2007\FP10100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0" t="41918" r="40925" b="48305"/>
          <a:stretch/>
        </p:blipFill>
        <p:spPr bwMode="auto">
          <a:xfrm>
            <a:off x="5219231" y="5157192"/>
            <a:ext cx="3169193" cy="137677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.architonic.com/img_pro1-2/100/1979/cassina_699_superleggera_gio_ponti_76_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5" t="5966" r="17540" b="11078"/>
          <a:stretch/>
        </p:blipFill>
        <p:spPr bwMode="auto">
          <a:xfrm>
            <a:off x="7812360" y="5157192"/>
            <a:ext cx="1331232" cy="1376772"/>
          </a:xfrm>
          <a:prstGeom prst="rect">
            <a:avLst/>
          </a:prstGeom>
          <a:noFill/>
          <a:ln w="127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A90609-CB35-478A-8DD2-FE139F3D488B}" type="slidenum">
              <a:rPr lang="it-IT" sz="1600" smtClean="0">
                <a:solidFill>
                  <a:srgbClr val="003F6E"/>
                </a:solidFill>
              </a:rPr>
              <a:pPr/>
              <a:t>2</a:t>
            </a:fld>
            <a:endParaRPr lang="it-IT" sz="1600" dirty="0" smtClean="0">
              <a:solidFill>
                <a:srgbClr val="003F6E"/>
              </a:solidFill>
            </a:endParaRPr>
          </a:p>
        </p:txBody>
      </p:sp>
      <p:sp>
        <p:nvSpPr>
          <p:cNvPr id="5123" name="Rectangle 102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legno a 360°</a:t>
            </a:r>
          </a:p>
        </p:txBody>
      </p:sp>
      <p:sp>
        <p:nvSpPr>
          <p:cNvPr id="51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4"/>
            <a:ext cx="8534400" cy="5760640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it-IT" sz="2400" dirty="0" smtClean="0"/>
              <a:t>Dall’albero al prodotto finito</a:t>
            </a:r>
            <a:endParaRPr lang="it-IT" sz="2400" i="1" dirty="0" smtClean="0"/>
          </a:p>
          <a:p>
            <a:pPr lvl="1">
              <a:spcAft>
                <a:spcPts val="1800"/>
              </a:spcAft>
            </a:pPr>
            <a:r>
              <a:rPr lang="it-IT" sz="2400" dirty="0" smtClean="0"/>
              <a:t>Le essenze del legno, natura e campi applicazioni </a:t>
            </a:r>
          </a:p>
          <a:p>
            <a:pPr lvl="1">
              <a:spcAft>
                <a:spcPts val="1800"/>
              </a:spcAft>
            </a:pPr>
            <a:r>
              <a:rPr lang="it-IT" sz="2400" dirty="0" smtClean="0"/>
              <a:t>Lavorazioni </a:t>
            </a:r>
            <a:r>
              <a:rPr lang="it-IT" sz="2400" dirty="0"/>
              <a:t>e processi produttivi </a:t>
            </a:r>
            <a:r>
              <a:rPr lang="it-IT" sz="2400" dirty="0" smtClean="0"/>
              <a:t>artigianali / industriali</a:t>
            </a:r>
            <a:endParaRPr lang="it-IT" sz="2400" dirty="0"/>
          </a:p>
          <a:p>
            <a:pPr lvl="1">
              <a:spcAft>
                <a:spcPts val="1800"/>
              </a:spcAft>
            </a:pPr>
            <a:r>
              <a:rPr lang="it-IT" sz="2400" dirty="0" smtClean="0"/>
              <a:t>Nuove </a:t>
            </a:r>
            <a:r>
              <a:rPr lang="it-IT" sz="2400" dirty="0"/>
              <a:t>tecnologie e materiali del </a:t>
            </a:r>
            <a:r>
              <a:rPr lang="it-IT" sz="2400" dirty="0" smtClean="0"/>
              <a:t>settore</a:t>
            </a:r>
          </a:p>
          <a:p>
            <a:pPr lvl="1">
              <a:spcAft>
                <a:spcPts val="1800"/>
              </a:spcAft>
            </a:pPr>
            <a:r>
              <a:rPr lang="it-IT" sz="2400" dirty="0" smtClean="0"/>
              <a:t>I designer </a:t>
            </a:r>
            <a:r>
              <a:rPr lang="it-IT" sz="2400" dirty="0"/>
              <a:t>post-industriali: </a:t>
            </a:r>
            <a:r>
              <a:rPr lang="it-IT" sz="2400" dirty="0" smtClean="0"/>
              <a:t>autoproduzione </a:t>
            </a:r>
            <a:r>
              <a:rPr lang="it-IT" sz="2400" dirty="0"/>
              <a:t>nel XXI </a:t>
            </a:r>
            <a:r>
              <a:rPr lang="it-IT" sz="2400" dirty="0" smtClean="0"/>
              <a:t>secolo</a:t>
            </a:r>
            <a:br>
              <a:rPr lang="it-IT" sz="2400" dirty="0" smtClean="0"/>
            </a:br>
            <a:r>
              <a:rPr lang="it-IT" sz="2400" i="1" dirty="0" smtClean="0"/>
              <a:t>Makers:</a:t>
            </a:r>
            <a:r>
              <a:rPr lang="it-IT" sz="2400" dirty="0" smtClean="0"/>
              <a:t> </a:t>
            </a:r>
            <a:r>
              <a:rPr lang="it-IT" sz="2400" dirty="0"/>
              <a:t>tra design, artigianato e </a:t>
            </a:r>
            <a:r>
              <a:rPr lang="it-IT" sz="2400" dirty="0" smtClean="0"/>
              <a:t>imprenditorialità</a:t>
            </a:r>
          </a:p>
          <a:p>
            <a:pPr lvl="1">
              <a:spcAft>
                <a:spcPts val="1800"/>
              </a:spcAft>
            </a:pPr>
            <a:r>
              <a:rPr lang="it-IT" sz="2400" dirty="0" smtClean="0"/>
              <a:t>Visite in industrie del settore ed ospiti specializzati</a:t>
            </a:r>
          </a:p>
          <a:p>
            <a:pPr lvl="1">
              <a:spcAft>
                <a:spcPts val="1800"/>
              </a:spcAft>
            </a:pPr>
            <a:r>
              <a:rPr lang="it-IT" sz="2400" b="1" dirty="0" smtClean="0"/>
              <a:t>Conoscenza pratica, materica ed esperienziale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A90609-CB35-478A-8DD2-FE139F3D488B}" type="slidenum">
              <a:rPr lang="it-IT" sz="1600" smtClean="0">
                <a:solidFill>
                  <a:srgbClr val="003F6E"/>
                </a:solidFill>
              </a:rPr>
              <a:pPr/>
              <a:t>3</a:t>
            </a:fld>
            <a:endParaRPr lang="it-IT" sz="1600" dirty="0" smtClean="0">
              <a:solidFill>
                <a:srgbClr val="003F6E"/>
              </a:solidFill>
            </a:endParaRPr>
          </a:p>
        </p:txBody>
      </p:sp>
      <p:sp>
        <p:nvSpPr>
          <p:cNvPr id="5123" name="Rectangle 102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Organizzazione  del corso</a:t>
            </a:r>
          </a:p>
        </p:txBody>
      </p:sp>
      <p:sp>
        <p:nvSpPr>
          <p:cNvPr id="51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121" y="620687"/>
            <a:ext cx="5997039" cy="5832648"/>
          </a:xfrm>
        </p:spPr>
        <p:txBody>
          <a:bodyPr/>
          <a:lstStyle/>
          <a:p>
            <a:pPr lvl="1">
              <a:spcAft>
                <a:spcPts val="2400"/>
              </a:spcAft>
            </a:pPr>
            <a:r>
              <a:rPr lang="it-IT" sz="2100" dirty="0" smtClean="0"/>
              <a:t>50% lezioni teoriche</a:t>
            </a:r>
            <a:br>
              <a:rPr lang="it-IT" sz="2100" dirty="0" smtClean="0"/>
            </a:br>
            <a:r>
              <a:rPr lang="it-IT" sz="2100" dirty="0" smtClean="0"/>
              <a:t>50% esercitazioni </a:t>
            </a:r>
            <a:r>
              <a:rPr lang="it-IT" sz="2100" dirty="0" smtClean="0"/>
              <a:t>pratiche</a:t>
            </a:r>
            <a:endParaRPr lang="it-IT" sz="2100" i="1" dirty="0" smtClean="0"/>
          </a:p>
          <a:p>
            <a:pPr lvl="1">
              <a:spcAft>
                <a:spcPts val="2400"/>
              </a:spcAft>
            </a:pPr>
            <a:r>
              <a:rPr lang="it-IT" sz="2100" dirty="0" smtClean="0"/>
              <a:t>Esercizi propedeutici per quanto riguarda il materiale, gli strumenti ed i macchinari</a:t>
            </a:r>
          </a:p>
          <a:p>
            <a:pPr lvl="1">
              <a:spcAft>
                <a:spcPts val="2400"/>
              </a:spcAft>
            </a:pPr>
            <a:r>
              <a:rPr lang="it-IT" sz="2100" dirty="0" smtClean="0"/>
              <a:t>Dimostrazioni ed utilizzo avanzato delle attrezzature di Laboratorio</a:t>
            </a:r>
          </a:p>
          <a:p>
            <a:pPr lvl="1">
              <a:spcAft>
                <a:spcPts val="2400"/>
              </a:spcAft>
            </a:pPr>
            <a:r>
              <a:rPr lang="it-IT" sz="2100" dirty="0" smtClean="0"/>
              <a:t>Ricostruzione di oggetti noti di design</a:t>
            </a:r>
          </a:p>
          <a:p>
            <a:pPr lvl="1">
              <a:spcAft>
                <a:spcPts val="2400"/>
              </a:spcAft>
            </a:pPr>
            <a:r>
              <a:rPr lang="it-IT" sz="2100" dirty="0" smtClean="0"/>
              <a:t>Progetto finale da prototipare in scala 1:1</a:t>
            </a:r>
          </a:p>
          <a:p>
            <a:pPr lvl="1">
              <a:spcAft>
                <a:spcPts val="1200"/>
              </a:spcAft>
            </a:pPr>
            <a:endParaRPr lang="it-IT" sz="2100" dirty="0" smtClean="0"/>
          </a:p>
        </p:txBody>
      </p:sp>
      <p:pic>
        <p:nvPicPr>
          <p:cNvPr id="6" name="Immagine 5" descr="LabFoto125070.jpg"/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5976664" y="404664"/>
            <a:ext cx="320384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LabFoto12506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6664" y="2348880"/>
            <a:ext cx="32038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LabFoto125071.jpg"/>
          <p:cNvPicPr/>
          <p:nvPr/>
        </p:nvPicPr>
        <p:blipFill>
          <a:blip r:embed="rId4" cstate="print"/>
          <a:stretch>
            <a:fillRect/>
          </a:stretch>
        </p:blipFill>
        <p:spPr>
          <a:xfrm flipH="1">
            <a:off x="5976664" y="4365104"/>
            <a:ext cx="3203848" cy="222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315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 txBox="1">
            <a:spLocks noChangeAspect="1" noChangeArrowheads="1"/>
          </p:cNvSpPr>
          <p:nvPr/>
        </p:nvSpPr>
        <p:spPr bwMode="auto">
          <a:xfrm>
            <a:off x="-36512" y="-1683568"/>
            <a:ext cx="122413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r>
              <a:rPr lang="it-IT" sz="49600" dirty="0">
                <a:solidFill>
                  <a:srgbClr val="DEE8F2"/>
                </a:solidFill>
              </a:rPr>
              <a:t>&gt;</a:t>
            </a:r>
            <a:endParaRPr lang="it-IT" sz="49600" i="1" dirty="0" smtClean="0">
              <a:solidFill>
                <a:srgbClr val="DEE8F2"/>
              </a:solidFill>
            </a:endParaRPr>
          </a:p>
        </p:txBody>
      </p:sp>
      <p:sp>
        <p:nvSpPr>
          <p:cNvPr id="512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A90609-CB35-478A-8DD2-FE139F3D488B}" type="slidenum">
              <a:rPr lang="it-IT" sz="1600" smtClean="0">
                <a:solidFill>
                  <a:srgbClr val="003F6E"/>
                </a:solidFill>
              </a:rPr>
              <a:pPr/>
              <a:t>4</a:t>
            </a:fld>
            <a:endParaRPr lang="it-IT" sz="1600" dirty="0" smtClean="0">
              <a:solidFill>
                <a:srgbClr val="003F6E"/>
              </a:solidFill>
            </a:endParaRPr>
          </a:p>
        </p:txBody>
      </p:sp>
      <p:sp>
        <p:nvSpPr>
          <p:cNvPr id="5123" name="Rectangle 1026"/>
          <p:cNvSpPr>
            <a:spLocks noGrp="1" noChangeAspect="1" noChangeArrowheads="1"/>
          </p:cNvSpPr>
          <p:nvPr>
            <p:ph type="title"/>
          </p:nvPr>
        </p:nvSpPr>
        <p:spPr>
          <a:xfrm>
            <a:off x="609600" y="76200"/>
            <a:ext cx="5943600" cy="652500"/>
          </a:xfrm>
        </p:spPr>
        <p:txBody>
          <a:bodyPr/>
          <a:lstStyle/>
          <a:p>
            <a:r>
              <a:rPr lang="it-IT" sz="2000" dirty="0" smtClean="0"/>
              <a:t>Obiettivo del corso e formazione dello studente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i="1" dirty="0" smtClean="0">
              <a:solidFill>
                <a:srgbClr val="85A8CF"/>
              </a:solidFill>
            </a:endParaRPr>
          </a:p>
        </p:txBody>
      </p:sp>
      <p:sp>
        <p:nvSpPr>
          <p:cNvPr id="51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-180528" y="476672"/>
            <a:ext cx="5760640" cy="3528392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it-IT" dirty="0" smtClean="0"/>
              <a:t>Mettere a disposizione dello studente conoscenze approfondite del materiale</a:t>
            </a:r>
          </a:p>
          <a:p>
            <a:pPr lvl="1">
              <a:spcAft>
                <a:spcPts val="1800"/>
              </a:spcAft>
            </a:pPr>
            <a:r>
              <a:rPr lang="it-IT" dirty="0" smtClean="0"/>
              <a:t>Progettisti capaci di interfacciarsi con i produttori / artigiani del settore</a:t>
            </a:r>
          </a:p>
          <a:p>
            <a:pPr lvl="1">
              <a:spcAft>
                <a:spcPts val="1800"/>
              </a:spcAft>
            </a:pPr>
            <a:r>
              <a:rPr lang="it-IT" dirty="0" smtClean="0"/>
              <a:t>Imprenditori di se stessi:  progettista, artigiano e manager</a:t>
            </a:r>
          </a:p>
          <a:p>
            <a:pPr lvl="1">
              <a:spcAft>
                <a:spcPts val="1800"/>
              </a:spcAft>
            </a:pPr>
            <a:r>
              <a:rPr lang="it-IT" dirty="0" smtClean="0"/>
              <a:t>Imparare, </a:t>
            </a:r>
            <a:r>
              <a:rPr lang="it-IT" dirty="0"/>
              <a:t>attraverso la </a:t>
            </a:r>
            <a:r>
              <a:rPr lang="it-IT" dirty="0" smtClean="0"/>
              <a:t>pratica, </a:t>
            </a:r>
            <a:r>
              <a:rPr lang="it-IT" dirty="0"/>
              <a:t>la </a:t>
            </a:r>
            <a:r>
              <a:rPr lang="it-IT" dirty="0" smtClean="0"/>
              <a:t>natura del materiale ed </a:t>
            </a:r>
            <a:r>
              <a:rPr lang="it-IT"/>
              <a:t>i </a:t>
            </a:r>
            <a:r>
              <a:rPr lang="it-IT" smtClean="0"/>
              <a:t>processi </a:t>
            </a:r>
            <a:r>
              <a:rPr lang="it-IT" dirty="0"/>
              <a:t>di trasformazione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pic>
        <p:nvPicPr>
          <p:cNvPr id="8" name="Immagine 7" descr="pensare.jpg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08104" y="476672"/>
            <a:ext cx="3600400" cy="35283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3" descr="F:\FOTOGRAFIE\2007 Todas\2007\FP101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t="17995" r="17506" b="39882"/>
          <a:stretch/>
        </p:blipFill>
        <p:spPr bwMode="auto">
          <a:xfrm>
            <a:off x="179512" y="4005064"/>
            <a:ext cx="5328592" cy="2520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eparare i disegni per una c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566569" cy="2520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</TotalTime>
  <Words>108</Words>
  <Application>Microsoft Office PowerPoint</Application>
  <PresentationFormat>Presentazione su schermo (4:3)</PresentationFormat>
  <Paragraphs>26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Struttura predefinita</vt:lpstr>
      <vt:lpstr>Presentazione standard di PowerPoint</vt:lpstr>
      <vt:lpstr>Il legno a 360°</vt:lpstr>
      <vt:lpstr>Organizzazione  del corso</vt:lpstr>
      <vt:lpstr>Obiettivo del corso e formazione dello studente </vt:lpstr>
    </vt:vector>
  </TitlesOfParts>
  <Company>PoliMi_Design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Mariano</dc:creator>
  <cp:lastModifiedBy>Mariano</cp:lastModifiedBy>
  <cp:revision>130</cp:revision>
  <cp:lastPrinted>2003-01-29T10:35:29Z</cp:lastPrinted>
  <dcterms:created xsi:type="dcterms:W3CDTF">2003-06-16T09:31:13Z</dcterms:created>
  <dcterms:modified xsi:type="dcterms:W3CDTF">2012-09-09T12:56:42Z</dcterms:modified>
</cp:coreProperties>
</file>