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2" r:id="rId4"/>
    <p:sldId id="265" r:id="rId5"/>
    <p:sldId id="263" r:id="rId6"/>
  </p:sldIdLst>
  <p:sldSz cx="9144000" cy="6858000" type="screen4x3"/>
  <p:notesSz cx="6797675" cy="98742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4576" autoAdjust="0"/>
  </p:normalViewPr>
  <p:slideViewPr>
    <p:cSldViewPr snapToGrid="0" showGuides="1">
      <p:cViewPr varScale="1">
        <p:scale>
          <a:sx n="70" d="100"/>
          <a:sy n="70" d="100"/>
        </p:scale>
        <p:origin x="-1362" y="-102"/>
      </p:cViewPr>
      <p:guideLst>
        <p:guide orient="horz" pos="2160"/>
        <p:guide orient="horz" pos="349"/>
        <p:guide pos="2880"/>
        <p:guide pos="281"/>
        <p:guide pos="5504"/>
        <p:guide pos="46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56" d="100"/>
          <a:sy n="56" d="100"/>
        </p:scale>
        <p:origin x="-2544" y="-84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05842-432D-4FC7-9485-D1566E6B3657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FBDFA-8A31-4180-B3AC-F02726EA2507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DF5C1-EEFB-4696-8B05-E8241488D05B}" type="datetimeFigureOut">
              <a:rPr lang="it-IT" smtClean="0"/>
              <a:pPr/>
              <a:t>10/09/2012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87FA8-B7E1-4363-898F-137C99206005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87FA8-B7E1-4363-898F-137C99206005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87FA8-B7E1-4363-898F-137C99206005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87FA8-B7E1-4363-898F-137C99206005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87FA8-B7E1-4363-898F-137C99206005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387FA8-B7E1-4363-898F-137C99206005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46088" y="6042025"/>
            <a:ext cx="5471544" cy="276999"/>
          </a:xfrm>
          <a:prstGeom prst="rect">
            <a:avLst/>
          </a:prstGeom>
          <a:solidFill>
            <a:schemeClr val="bg1"/>
          </a:solidFill>
        </p:spPr>
        <p:txBody>
          <a:bodyPr wrap="none" tIns="0" rIns="144000" bIns="0" anchor="ctr" anchorCtr="0">
            <a:spAutoFit/>
          </a:bodyPr>
          <a:lstStyle>
            <a:lvl1pPr algn="l">
              <a:defRPr sz="1800" b="1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46088" y="3886200"/>
            <a:ext cx="8291512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4FD4BA3-0FD1-4324-98C9-4BDEDBDFDA26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554038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077FF7A-43E6-4DB9-9109-87878DFDC39C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D90825-7613-481D-9E1B-AD5B1383929B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3C37DD-ACE5-4EB1-B932-2D485DF26E9F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554038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9A5E33-0D55-4738-BBEC-5AF47128BDFD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5"/>
          <p:cNvSpPr txBox="1">
            <a:spLocks/>
          </p:cNvSpPr>
          <p:nvPr userDrawn="1"/>
        </p:nvSpPr>
        <p:spPr>
          <a:xfrm>
            <a:off x="6553200" y="55403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AFC012-D7FD-443B-9AC9-D538B0EADDC4}" type="slidenum">
              <a:rPr kumimoji="0" lang="it-IT" sz="1100" b="0" i="0" u="none" strike="noStrike" kern="1200" cap="none" spc="0" normalizeH="0" baseline="0" noProof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‹N›</a:t>
            </a:fld>
            <a:endParaRPr kumimoji="0" lang="it-IT" sz="1100" b="0" i="0" u="none" strike="noStrike" kern="1200" cap="none" spc="0" normalizeH="0" baseline="0" noProof="0" smtClean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EE97106-0454-4427-B802-BCCF080447D9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EC1B22D-A215-4E75-B49D-77C217D79EAE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4071A0E-6FB7-4625-90CF-EC522D222230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554038"/>
            <a:ext cx="2133600" cy="365125"/>
          </a:xfrm>
          <a:prstGeom prst="rect">
            <a:avLst/>
          </a:prstGeom>
        </p:spPr>
        <p:txBody>
          <a:bodyPr lIns="0" tIns="0" rIns="0" bIns="0"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7FA9A4-F721-412B-AD1F-1775A578932C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A35793-7A28-40A2-91B3-01BCC94F2878}" type="datetime1">
              <a:rPr lang="it-IT" smtClean="0"/>
              <a:pPr/>
              <a:t>10/09/2012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BAFC012-D7FD-443B-9AC9-D538B0EADDC4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9"/>
          <p:cNvSpPr txBox="1"/>
          <p:nvPr userDrawn="1"/>
        </p:nvSpPr>
        <p:spPr>
          <a:xfrm>
            <a:off x="581415" y="872479"/>
            <a:ext cx="253292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b="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AUGMENTED REALITY &amp; MOBILE</a:t>
            </a:r>
            <a:r>
              <a:rPr lang="it-IT" sz="800" b="0" baseline="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EXPERIENCE</a:t>
            </a:r>
            <a:endParaRPr lang="it-IT" sz="800" b="0" dirty="0">
              <a:solidFill>
                <a:schemeClr val="bg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CasellaDiTesto 6"/>
          <p:cNvSpPr txBox="1"/>
          <p:nvPr userDrawn="1"/>
        </p:nvSpPr>
        <p:spPr>
          <a:xfrm>
            <a:off x="351314" y="396966"/>
            <a:ext cx="18722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AR&amp;ME</a:t>
            </a:r>
            <a:endParaRPr lang="it-IT" sz="3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9" name="Connettore 1 8"/>
          <p:cNvCxnSpPr/>
          <p:nvPr userDrawn="1"/>
        </p:nvCxnSpPr>
        <p:spPr>
          <a:xfrm>
            <a:off x="446088" y="891353"/>
            <a:ext cx="257546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 userDrawn="1"/>
        </p:nvSpPr>
        <p:spPr>
          <a:xfrm>
            <a:off x="446088" y="5955146"/>
            <a:ext cx="8291512" cy="504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DiTesto 15"/>
          <p:cNvSpPr txBox="1"/>
          <p:nvPr userDrawn="1"/>
        </p:nvSpPr>
        <p:spPr>
          <a:xfrm>
            <a:off x="6204679" y="6460479"/>
            <a:ext cx="2532921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it-IT" sz="800" b="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2012©ceconello-spallazzo</a:t>
            </a:r>
            <a:endParaRPr lang="it-IT" sz="800" b="0" dirty="0">
              <a:solidFill>
                <a:schemeClr val="bg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680200" y="490538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BAFC012-D7FD-443B-9AC9-D538B0EADDC4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randme.wordpress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446088" y="6063045"/>
            <a:ext cx="2008590" cy="276999"/>
          </a:xfrm>
          <a:prstGeom prst="rect">
            <a:avLst/>
          </a:prstGeom>
          <a:solidFill>
            <a:schemeClr val="bg1"/>
          </a:solidFill>
        </p:spPr>
        <p:txBody>
          <a:bodyPr wrap="none" lIns="288000" tIns="0" bIns="0" rtlCol="0" anchor="ctr" anchorCtr="0">
            <a:spAutoFit/>
          </a:bodyPr>
          <a:lstStyle/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07/03/2011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98500" y="3135179"/>
            <a:ext cx="8001000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it-IT" sz="2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resentazione del corso</a:t>
            </a:r>
            <a:endParaRPr lang="it-IT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736600" y="3592299"/>
            <a:ext cx="1534074" cy="215444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it-IT" sz="800" b="0" dirty="0" smtClean="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cura di MAURO CECONELLO</a:t>
            </a:r>
            <a:endParaRPr lang="it-IT" sz="800" b="0" dirty="0">
              <a:solidFill>
                <a:schemeClr val="bg1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446088" y="6063045"/>
            <a:ext cx="4853921" cy="276999"/>
          </a:xfrm>
          <a:prstGeom prst="rect">
            <a:avLst/>
          </a:prstGeom>
          <a:solidFill>
            <a:schemeClr val="bg1"/>
          </a:solidFill>
        </p:spPr>
        <p:txBody>
          <a:bodyPr wrap="none" lIns="288000" tIns="0" bIns="0" rtlCol="0" anchor="ctr" anchorCtr="0">
            <a:spAutoFit/>
          </a:bodyPr>
          <a:lstStyle/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obiettivi del corso e risultati attesi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C012-D7FD-443B-9AC9-D538B0EADDC4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736600" y="1407161"/>
            <a:ext cx="8001000" cy="738664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corso si propone di introdurre lo studente nel mondo della </a:t>
            </a:r>
            <a:r>
              <a:rPr lang="it-IT" sz="14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mobile technology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 dei servizi ad essa connessi, fornendo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contributi teorici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conoscenze di base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nel design di un’esperienza </a:t>
            </a:r>
            <a:r>
              <a:rPr lang="it-IT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mobile.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36600" y="2884408"/>
            <a:ext cx="8001000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tema su cui si svolgerà il corso è l’utilizzo delle tecnologia </a:t>
            </a:r>
            <a:r>
              <a:rPr lang="it-IT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mobile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 valorizzare il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patrimonio turistico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culturale Italiano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36600" y="2153479"/>
            <a:ext cx="8001000" cy="738664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L’approccio è duplice: alle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lezioni teoriche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si affianca lo sviluppo di un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progetto di gruppo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che dovrà valorizzare sia le competenze acquisite sia le capacità progettuali degli studenti.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36600" y="3700151"/>
            <a:ext cx="8001000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Conoscenza delle principali teorie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 supporto della progettazione di esperienze </a:t>
            </a:r>
            <a:r>
              <a:rPr lang="it-IT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mobile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 la valorizzazione del patrimonio culturale e turistico. 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736600" y="5096972"/>
            <a:ext cx="8001000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Realizzazione di un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prototipo funzionante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che consenta di tradurre in pratica gli scenari ipotizzati.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736600" y="4277192"/>
            <a:ext cx="8001000" cy="738664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Capacità di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seguire una metodologia e un processo strutturato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 lo sviluppo di progetti ambientati nello spazio ibrido tra reale e virtuale attraverso le sue fasi principali (analisi, sviluppo creativo, implementazione e test). 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446088" y="6063045"/>
            <a:ext cx="2835740" cy="276999"/>
          </a:xfrm>
          <a:prstGeom prst="rect">
            <a:avLst/>
          </a:prstGeom>
          <a:solidFill>
            <a:schemeClr val="bg1"/>
          </a:solidFill>
        </p:spPr>
        <p:txBody>
          <a:bodyPr wrap="none" lIns="288000" tIns="0" bIns="0" rtlCol="0" anchor="ctr" anchorCtr="0">
            <a:spAutoFit/>
          </a:bodyPr>
          <a:lstStyle/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struttura del corso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C012-D7FD-443B-9AC9-D538B0EADDC4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736600" y="1461879"/>
            <a:ext cx="8001000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Ogni lezione (o quasi) sarà organizzata in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contributi </a:t>
            </a:r>
            <a:r>
              <a:rPr lang="it-IT" sz="14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ex-cathedra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 in momenti di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lavoro di gruppo e verifica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dello stato di avanzamento dei progetti.</a:t>
            </a:r>
            <a:endParaRPr lang="it-IT" sz="1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36600" y="3186252"/>
            <a:ext cx="8001000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Ogni fase si conclude con la consegna di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elaborati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che raccontino il percorso e i risultati ottenuti. 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36600" y="2081326"/>
            <a:ext cx="8001000" cy="954107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Il corso è organizzato in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tre fasi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fase di ricerca ed analisi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fase di sviluppo scenario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fase di implementazione e test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736600" y="3921683"/>
            <a:ext cx="8001000" cy="1000274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frequentanti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(almeno 75% delle presenze) saranno valutati sulla base di una prova in itinere individuale e del lavoro di gruppo</a:t>
            </a:r>
          </a:p>
          <a:p>
            <a:endParaRPr lang="it-IT" sz="300" i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La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prova in itinere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, teorica, verterà sulle lezioni ex-cathedra e sulle slide proiettate a lezione (30 maggio)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736600" y="5061274"/>
            <a:ext cx="8001000" cy="523220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NON frequentanti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(meno 75% delle presenze) sosterranno un esame finale (scritto ed orale) sulla bibliografia indicata dalla docenza e non svolgeranno il lavoro di gruppo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446088" y="6063045"/>
            <a:ext cx="1227929" cy="276999"/>
          </a:xfrm>
          <a:prstGeom prst="rect">
            <a:avLst/>
          </a:prstGeom>
          <a:solidFill>
            <a:schemeClr val="bg1"/>
          </a:solidFill>
        </p:spPr>
        <p:txBody>
          <a:bodyPr wrap="none" lIns="288000" tIns="0" bIns="0" rtlCol="0" anchor="ctr" anchorCtr="0">
            <a:spAutoFit/>
          </a:bodyPr>
          <a:lstStyle/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gruppi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C012-D7FD-443B-9AC9-D538B0EADDC4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736600" y="1259498"/>
            <a:ext cx="8001000" cy="1600438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Ogni gruppo sarà composto da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 persone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ognuno dei quali si assumerà la funzione di referente per i seguenti ruoli:</a:t>
            </a:r>
          </a:p>
          <a:p>
            <a:endParaRPr lang="it-IT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Tx/>
              <a:buChar char="-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Contenuti</a:t>
            </a:r>
          </a:p>
          <a:p>
            <a:pPr>
              <a:buFontTx/>
              <a:buChar char="-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Tecnologia</a:t>
            </a:r>
          </a:p>
          <a:p>
            <a:pPr>
              <a:buFontTx/>
              <a:buChar char="-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Progetto dell’esperienza</a:t>
            </a:r>
          </a:p>
          <a:p>
            <a:pPr>
              <a:buFontTx/>
              <a:buChar char="-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Comunicazione.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736600" y="2944757"/>
            <a:ext cx="8001000" cy="738664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Tutti i componenti saranno attivi sulle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quattro mansioni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ma i referenti saranno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responsabili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delle relazioni con i docenti e dell’avanzamento delle attività connesse ai ruoli.  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36600" y="3733359"/>
            <a:ext cx="8001000" cy="307777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 ruoli saranno pienamente operativi a partire dalla seconda fase (sviluppo scenario).</a:t>
            </a:r>
            <a:endParaRPr lang="it-IT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736600" y="4216905"/>
            <a:ext cx="8001000" cy="1600438"/>
          </a:xfrm>
          <a:prstGeom prst="rect">
            <a:avLst/>
          </a:prstGeom>
          <a:noFill/>
        </p:spPr>
        <p:txBody>
          <a:bodyPr wrap="square" lIns="0" rIns="0" rtlCol="0" anchor="ctr" anchorCtr="0">
            <a:spAutoFit/>
          </a:bodyPr>
          <a:lstStyle/>
          <a:p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Ogni gruppo DEVE tenere un diario aggiornato delle attività in forma di </a:t>
            </a:r>
            <a:r>
              <a:rPr lang="it-IT" sz="1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blog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su 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  <a:hlinkClick r:id="rId3"/>
              </a:rPr>
              <a:t>http://arandme.wordpress.com/</a:t>
            </a: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postando periodicamente:</a:t>
            </a:r>
          </a:p>
          <a:p>
            <a:endParaRPr lang="it-IT" sz="14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link, documenti, riferimenti reperiti durante la ricerca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foto, schizzi, mappe, dati ritenuti importanti  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idee e suggerimenti</a:t>
            </a:r>
          </a:p>
          <a:p>
            <a:pPr>
              <a:buFont typeface="Arial" pitchFamily="34" charset="0"/>
              <a:buChar char="•"/>
            </a:pPr>
            <a:r>
              <a:rPr lang="it-IT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commenti ad altri post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sellaDiTesto 6"/>
          <p:cNvSpPr txBox="1"/>
          <p:nvPr/>
        </p:nvSpPr>
        <p:spPr>
          <a:xfrm>
            <a:off x="446088" y="6063045"/>
            <a:ext cx="1739286" cy="276999"/>
          </a:xfrm>
          <a:prstGeom prst="rect">
            <a:avLst/>
          </a:prstGeom>
          <a:solidFill>
            <a:schemeClr val="bg1"/>
          </a:solidFill>
        </p:spPr>
        <p:txBody>
          <a:bodyPr wrap="none" lIns="288000" tIns="0" bIns="0" rtlCol="0" anchor="ctr" anchorCtr="0">
            <a:spAutoFit/>
          </a:bodyPr>
          <a:lstStyle/>
          <a:p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calendario</a:t>
            </a:r>
            <a:endParaRPr lang="it-IT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FC012-D7FD-443B-9AC9-D538B0EADDC4}" type="slidenum">
              <a:rPr lang="it-IT" smtClean="0"/>
              <a:pPr/>
              <a:t>5</a:t>
            </a:fld>
            <a:endParaRPr lang="it-IT"/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736600" y="1205346"/>
          <a:ext cx="8001000" cy="4544295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69186"/>
                <a:gridCol w="648586"/>
                <a:gridCol w="3491614"/>
                <a:gridCol w="3491614"/>
              </a:tblGrid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Marzo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Introduzione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del corso + Divisione in gruppi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Presentazione Touring</a:t>
                      </a:r>
                      <a:r>
                        <a:rPr lang="it-IT" sz="1000" b="1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Club + Allocazione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Marzo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Presentazione Ronald </a:t>
                      </a:r>
                      <a:r>
                        <a:rPr lang="it-IT" sz="1000" b="1" u="none" strike="noStrik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Lenz</a:t>
                      </a:r>
                      <a:r>
                        <a:rPr lang="it-IT" sz="1000" b="1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– 7scenes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Workshop</a:t>
                      </a:r>
                      <a:r>
                        <a:rPr lang="it-IT" sz="1000" b="1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</a:t>
                      </a:r>
                      <a:r>
                        <a:rPr lang="it-IT" sz="1000" b="1" u="none" strike="noStrike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hands-on</a:t>
                      </a:r>
                      <a:r>
                        <a:rPr lang="it-IT" sz="1000" b="1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su 7 </a:t>
                      </a:r>
                      <a:r>
                        <a:rPr lang="it-IT" sz="1000" b="1" u="none" strike="noStrike" baseline="0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scenes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Marzo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Lezione: </a:t>
                      </a:r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Mobile technology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Ricerca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Marzo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Lezione: </a:t>
                      </a:r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LBS </a:t>
                      </a:r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&amp;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AR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Ricerca</a:t>
                      </a:r>
                      <a:endParaRPr lang="it-IT" sz="1000" b="0" i="0" u="none" strike="noStrike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Aprile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Consegna </a:t>
                      </a:r>
                      <a:r>
                        <a:rPr lang="it-IT" sz="1000" b="1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e presentazione ricerca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Lezione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: Design Framework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Aprile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Lezione: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Tour e Gioco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Sviluppo </a:t>
                      </a:r>
                      <a:r>
                        <a:rPr lang="it-IT" sz="1000" u="none" strike="noStrik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concept</a:t>
                      </a:r>
                      <a:endParaRPr lang="it-IT" sz="1000" b="0" i="0" u="none" strike="noStrike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Aprile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Lezione: Gestire i contenuti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Sviluppo </a:t>
                      </a:r>
                      <a:r>
                        <a:rPr lang="it-IT" sz="1000" u="none" strike="noStrik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concept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Maggio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Lezione: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Tempo, Luogo ed Espansione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Sviluppo </a:t>
                      </a:r>
                      <a:r>
                        <a:rPr lang="it-IT" sz="1000" u="none" strike="noStrik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concept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Maggio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Lezione: Apprendimento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e Socialità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Sviluppo </a:t>
                      </a:r>
                      <a:r>
                        <a:rPr lang="it-IT" sz="1000" u="none" strike="noStrike" dirty="0" err="1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concept</a:t>
                      </a:r>
                      <a:endParaRPr lang="it-IT" sz="1000" b="0" i="0" u="none" strike="noStrike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Maggio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Consegna e presentazione scenario e storyboard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30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Maggio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Prova in itinere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Implementazione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scena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Giugno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Implementazione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scena</a:t>
                      </a:r>
                      <a:endParaRPr lang="it-IT" sz="1000" b="0" i="0" u="none" strike="noStrike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b="0" i="0" u="none" strike="noStrike" dirty="0" smtClean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13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Giugno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Implementazione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scena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Giugno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Lavoro di gruppo: Implementazione</a:t>
                      </a:r>
                      <a:r>
                        <a:rPr lang="it-IT" sz="1000" u="none" strike="noStrike" baseline="0" dirty="0" smtClean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 scena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2953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27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Giugno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it-IT" sz="1000" b="1" u="none" strike="noStrike" dirty="0"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Presentazione finale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000" b="1" i="0" u="none" strike="noStrike" dirty="0">
                        <a:solidFill>
                          <a:srgbClr val="000000"/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434</TotalTime>
  <Words>613</Words>
  <Application>Microsoft Office PowerPoint</Application>
  <PresentationFormat>Presentazione su schermo (4:3)</PresentationFormat>
  <Paragraphs>101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Davide Spallazzo</dc:creator>
  <cp:lastModifiedBy>mauro</cp:lastModifiedBy>
  <cp:revision>45</cp:revision>
  <dcterms:created xsi:type="dcterms:W3CDTF">2012-03-03T16:23:45Z</dcterms:created>
  <dcterms:modified xsi:type="dcterms:W3CDTF">2012-09-10T08:19:53Z</dcterms:modified>
</cp:coreProperties>
</file>