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42" r:id="rId2"/>
    <p:sldId id="358" r:id="rId3"/>
    <p:sldId id="346" r:id="rId4"/>
    <p:sldId id="351" r:id="rId5"/>
    <p:sldId id="373" r:id="rId6"/>
    <p:sldId id="321" r:id="rId7"/>
    <p:sldId id="361" r:id="rId8"/>
  </p:sldIdLst>
  <p:sldSz cx="9906000" cy="6858000" type="A4"/>
  <p:notesSz cx="9866313" cy="6735763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003366"/>
      </a:buClr>
      <a:buFont typeface="Wingdings" charset="2"/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3366"/>
      </a:buClr>
      <a:buFont typeface="Wingdings" charset="2"/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3366"/>
      </a:buClr>
      <a:buFont typeface="Wingdings" charset="2"/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3366"/>
      </a:buClr>
      <a:buFont typeface="Wingdings" charset="2"/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3366"/>
      </a:buClr>
      <a:buFont typeface="Wingdings" charset="2"/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Bodoni M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scaleToFitPaper="1" frameSlides="1"/>
  <p:clrMru>
    <a:srgbClr val="0000FF"/>
    <a:srgbClr val="00447A"/>
    <a:srgbClr val="BAC2C6"/>
    <a:srgbClr val="F08827"/>
    <a:srgbClr val="7F8F98"/>
    <a:srgbClr val="7F9198"/>
    <a:srgbClr val="003F6E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6" y="-55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750" y="-96"/>
      </p:cViewPr>
      <p:guideLst>
        <p:guide orient="horz" pos="2122"/>
        <p:guide pos="3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0" tIns="45371" rIns="90740" bIns="45371" numCol="1" anchor="t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7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0" tIns="45371" rIns="90740" bIns="45371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0" tIns="45371" rIns="90740" bIns="45371" numCol="1" anchor="b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7" y="6397625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0" tIns="45371" rIns="90740" bIns="45371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fld id="{BEA55BC9-D5F3-1F4C-B76C-642C2191D63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7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4"/>
            <a:ext cx="78946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7" y="6397625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fld id="{95E1CCE2-491D-094C-8F8D-47654D3C5C4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doni MT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doni MT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doni MT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doni MT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doni MT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mentalfloss.com/blogs/archives/1515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8325" y="504825"/>
            <a:ext cx="3648075" cy="2525713"/>
          </a:xfrm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3316" name="Segnaposto numero diapositiva 3"/>
          <p:cNvSpPr txBox="1">
            <a:spLocks noGrp="1"/>
          </p:cNvSpPr>
          <p:nvPr/>
        </p:nvSpPr>
        <p:spPr bwMode="auto">
          <a:xfrm>
            <a:off x="5589587" y="6397625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49" tIns="45375" rIns="90749" bIns="45375" anchor="b">
            <a:prstTxWarp prst="textNoShape">
              <a:avLst/>
            </a:prstTxWarp>
          </a:bodyPr>
          <a:lstStyle/>
          <a:p>
            <a:pPr algn="r" defTabSz="908050">
              <a:spcBef>
                <a:spcPct val="0"/>
              </a:spcBef>
              <a:buClrTx/>
              <a:buFontTx/>
              <a:buNone/>
            </a:pPr>
            <a:fld id="{3E113525-37D4-E049-A6CC-E0C9DCBE32A4}" type="slidenum">
              <a:rPr lang="it-IT" sz="1200" b="0">
                <a:latin typeface="Calibri" charset="0"/>
              </a:rPr>
              <a:pPr algn="r" defTabSz="908050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8325" y="504825"/>
            <a:ext cx="3648075" cy="2525713"/>
          </a:xfrm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/>
              <a:t>Per entrare in questo curioso locale dovrete lasciare all’esterno qualsiasi possibile fonte luminosa, dagli accendini ai cellulari ed ai dispositivi elettronici, e proverete la curiosa esperienza sensoriale di mangiare in una sala completamente buia, senza poter osservare l’aspetto di quello che state gustando.</a:t>
            </a:r>
            <a:br>
              <a:rPr lang="it-IT"/>
            </a:br>
            <a:r>
              <a:rPr lang="it-IT"/>
              <a:t>Il locale offre quattro differenti “menù a sorpresa”, con prezzi che variano dalle 29 £ alle 37 £ (dai 37 ai 47 €), e con la possibilità di scegliere alternative vegetariane alle pietanze.</a:t>
            </a:r>
            <a:br>
              <a:rPr lang="it-IT"/>
            </a:br>
            <a:r>
              <a:rPr lang="it-IT"/>
              <a:t>Lo staff di camerieri è inoltre composto interamente da persone non vedenti, in grado di muoversi più facilmente in una sala in cui non esiste alcuna fonte di luce.</a:t>
            </a:r>
            <a:br>
              <a:rPr lang="it-IT"/>
            </a:br>
            <a:r>
              <a:rPr lang="it-IT"/>
              <a:t>Per ora Dans Le Noir esiste solo a Londra ed a Parigi, ma l’estrema popolarità di questa iniziativa lascia presagire l’apertura di altri locali nel resto d’Europa. [via </a:t>
            </a:r>
            <a:r>
              <a:rPr lang="it-IT">
                <a:hlinkClick r:id="rId3"/>
              </a:rPr>
              <a:t>Mental Floss</a:t>
            </a:r>
            <a:r>
              <a:rPr lang="it-IT"/>
              <a:t>]</a:t>
            </a: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A8DD8-46FC-204D-85D8-9C25F0405546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bg>
      <p:bgPr>
        <a:solidFill>
          <a:srgbClr val="BAC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4500562" y="1771650"/>
            <a:ext cx="4319588" cy="2157416"/>
          </a:xfrm>
        </p:spPr>
        <p:txBody>
          <a:bodyPr/>
          <a:lstStyle>
            <a:lvl1pPr>
              <a:defRPr sz="3000" b="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932366" y="5157788"/>
            <a:ext cx="3959225" cy="1511300"/>
          </a:xfrm>
        </p:spPr>
        <p:txBody>
          <a:bodyPr/>
          <a:lstStyle>
            <a:lvl1pPr marL="0" indent="0">
              <a:lnSpc>
                <a:spcPct val="110000"/>
              </a:lnSpc>
              <a:buFont typeface="Wingdings" pitchFamily="2" charset="2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93" y="44450"/>
            <a:ext cx="5976936" cy="685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27089" y="1052513"/>
            <a:ext cx="3678237" cy="5105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7725" y="1052513"/>
            <a:ext cx="3679826" cy="5105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93" y="44450"/>
            <a:ext cx="5976936" cy="685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27088" y="1052513"/>
            <a:ext cx="7510463" cy="2476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088" y="3681413"/>
            <a:ext cx="7510463" cy="2476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22250"/>
            <a:ext cx="6475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Vigevano crea imprea</a:t>
            </a: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1" y="1125538"/>
            <a:ext cx="8137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stili</a:t>
            </a:r>
            <a:r>
              <a:rPr lang="en-GB" dirty="0"/>
              <a:t> del </a:t>
            </a:r>
            <a:r>
              <a:rPr lang="en-GB" dirty="0" err="1"/>
              <a:t>testo</a:t>
            </a:r>
            <a:r>
              <a:rPr lang="en-GB" dirty="0"/>
              <a:t> </a:t>
            </a:r>
            <a:r>
              <a:rPr lang="en-GB" dirty="0" err="1"/>
              <a:t>dello</a:t>
            </a:r>
            <a:r>
              <a:rPr lang="en-GB" dirty="0"/>
              <a:t> schema</a:t>
            </a:r>
          </a:p>
          <a:p>
            <a:pPr lvl="1"/>
            <a:r>
              <a:rPr lang="en-GB" dirty="0" err="1"/>
              <a:t>Secondo</a:t>
            </a:r>
            <a:r>
              <a:rPr lang="en-GB" dirty="0"/>
              <a:t> </a:t>
            </a:r>
            <a:r>
              <a:rPr lang="en-GB" dirty="0" err="1"/>
              <a:t>livello</a:t>
            </a:r>
            <a:endParaRPr lang="en-GB" dirty="0"/>
          </a:p>
          <a:p>
            <a:pPr lvl="2"/>
            <a:r>
              <a:rPr lang="en-GB" dirty="0" err="1"/>
              <a:t>Terzo</a:t>
            </a:r>
            <a:r>
              <a:rPr lang="en-GB" dirty="0"/>
              <a:t> </a:t>
            </a:r>
            <a:r>
              <a:rPr lang="en-GB" dirty="0" err="1"/>
              <a:t>livello</a:t>
            </a:r>
            <a:endParaRPr lang="en-GB" dirty="0"/>
          </a:p>
          <a:p>
            <a:pPr lvl="3"/>
            <a:r>
              <a:rPr lang="en-GB" dirty="0"/>
              <a:t>Quarto </a:t>
            </a:r>
            <a:r>
              <a:rPr lang="en-GB" dirty="0" err="1"/>
              <a:t>livello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livello</a:t>
            </a:r>
            <a:endParaRPr lang="en-GB" dirty="0"/>
          </a:p>
        </p:txBody>
      </p:sp>
      <p:sp>
        <p:nvSpPr>
          <p:cNvPr id="3113" name="Text Box 41"/>
          <p:cNvSpPr txBox="1">
            <a:spLocks noChangeArrowheads="1"/>
          </p:cNvSpPr>
          <p:nvPr userDrawn="1"/>
        </p:nvSpPr>
        <p:spPr bwMode="auto">
          <a:xfrm>
            <a:off x="6781800" y="62484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0447A"/>
                </a:solidFill>
                <a:latin typeface="Arial" charset="0"/>
              </a:rPr>
              <a:t>Sergio </a:t>
            </a:r>
            <a:r>
              <a:rPr lang="it-IT" sz="1800" dirty="0" err="1" smtClean="0">
                <a:solidFill>
                  <a:srgbClr val="00447A"/>
                </a:solidFill>
                <a:latin typeface="Arial" charset="0"/>
              </a:rPr>
              <a:t>Campodall</a:t>
            </a:r>
            <a:r>
              <a:rPr lang="it-IT" sz="1800" dirty="0" smtClean="0">
                <a:solidFill>
                  <a:srgbClr val="00447A"/>
                </a:solidFill>
                <a:latin typeface="Arial" charset="0"/>
              </a:rPr>
              <a:t>’Orto</a:t>
            </a:r>
            <a:endParaRPr lang="it-IT" sz="1800" dirty="0">
              <a:solidFill>
                <a:srgbClr val="00447A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50839" y="739776"/>
            <a:ext cx="390524" cy="568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None/>
              <a:defRPr/>
            </a:pPr>
            <a:endParaRPr lang="it-IT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117475" y="-1587"/>
            <a:ext cx="0" cy="6858001"/>
          </a:xfrm>
          <a:prstGeom prst="line">
            <a:avLst/>
          </a:prstGeom>
          <a:noFill/>
          <a:ln w="228600">
            <a:solidFill>
              <a:srgbClr val="F088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it-IT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V="1">
            <a:off x="193676" y="107950"/>
            <a:ext cx="9712325" cy="0"/>
          </a:xfrm>
          <a:prstGeom prst="line">
            <a:avLst/>
          </a:prstGeom>
          <a:noFill/>
          <a:ln w="228600">
            <a:solidFill>
              <a:srgbClr val="F088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it-IT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H="1" flipV="1">
            <a:off x="6904039" y="0"/>
            <a:ext cx="0" cy="1125538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it-IT"/>
          </a:p>
        </p:txBody>
      </p:sp>
      <p:pic>
        <p:nvPicPr>
          <p:cNvPr id="15" name="Immagine 14"/>
          <p:cNvPicPr/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04800"/>
            <a:ext cx="2628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 userDrawn="1"/>
        </p:nvSpPr>
        <p:spPr>
          <a:xfrm>
            <a:off x="304802" y="6248400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kern="1200" dirty="0" smtClean="0">
                <a:solidFill>
                  <a:srgbClr val="00447A"/>
                </a:solidFill>
                <a:latin typeface="Arial" charset="0"/>
                <a:ea typeface="+mn-ea"/>
                <a:cs typeface="+mn-cs"/>
              </a:rPr>
              <a:t>Imprenditoria e Design </a:t>
            </a:r>
            <a:r>
              <a:rPr lang="it-IT" sz="1800" b="1" kern="1200" dirty="0" smtClean="0">
                <a:solidFill>
                  <a:srgbClr val="00447A"/>
                </a:solidFill>
                <a:latin typeface="Arial" charset="0"/>
                <a:ea typeface="+mn-ea"/>
                <a:cs typeface="+mn-cs"/>
              </a:rPr>
              <a:t>2012</a:t>
            </a:r>
            <a:endParaRPr lang="it-IT" sz="1800" b="1" kern="1200" dirty="0" smtClean="0">
              <a:solidFill>
                <a:srgbClr val="00447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charset="2"/>
        <a:buBlip>
          <a:blip r:embed="rId8"/>
        </a:buBlip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charset="2"/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charset="2"/>
        <a:buBlip>
          <a:blip r:embed="rId9"/>
        </a:buBlip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charset="2"/>
        <a:buBlip>
          <a:blip r:embed="rId9"/>
        </a:buBlip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charset="2"/>
        <a:buBlip>
          <a:blip r:embed="rId9"/>
        </a:buBlip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3"/>
          <p:cNvSpPr>
            <a:spLocks/>
          </p:cNvSpPr>
          <p:nvPr/>
        </p:nvSpPr>
        <p:spPr bwMode="auto">
          <a:xfrm>
            <a:off x="4703765" y="2511425"/>
            <a:ext cx="5505449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t-IT" sz="4000" b="0" dirty="0" smtClean="0">
                <a:solidFill>
                  <a:srgbClr val="FF0000"/>
                </a:solidFill>
                <a:latin typeface="Arial Rounded MT Bold" charset="0"/>
              </a:rPr>
              <a:t>“Imprenditoria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sz="4000" b="0" dirty="0" smtClean="0">
                <a:solidFill>
                  <a:srgbClr val="FF0000"/>
                </a:solidFill>
                <a:latin typeface="Arial Rounded MT Bold" charset="0"/>
              </a:rPr>
              <a:t>  e  </a:t>
            </a:r>
            <a:r>
              <a:rPr lang="it-IT" sz="4000" b="0" dirty="0">
                <a:solidFill>
                  <a:srgbClr val="FF0000"/>
                </a:solidFill>
                <a:latin typeface="Arial Rounded MT Bold" charset="0"/>
              </a:rPr>
              <a:t>design”</a:t>
            </a:r>
            <a:r>
              <a:rPr lang="it-IT" sz="2800" b="0" dirty="0">
                <a:solidFill>
                  <a:schemeClr val="bg1"/>
                </a:solidFill>
                <a:latin typeface="Arial Rounded MT Bold" charset="0"/>
              </a:rPr>
              <a:t/>
            </a:r>
            <a:br>
              <a:rPr lang="it-IT" sz="2800" b="0" dirty="0">
                <a:solidFill>
                  <a:schemeClr val="bg1"/>
                </a:solidFill>
                <a:latin typeface="Arial Rounded MT Bold" charset="0"/>
              </a:rPr>
            </a:br>
            <a:endParaRPr lang="it-IT" sz="2800" b="0" dirty="0">
              <a:solidFill>
                <a:schemeClr val="bg1"/>
              </a:solidFill>
              <a:latin typeface="Arial Rounded MT Bold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sz="2400" b="0" dirty="0">
                <a:solidFill>
                  <a:schemeClr val="bg1"/>
                </a:solidFill>
                <a:latin typeface="Arial Rounded MT Bold" charset="0"/>
              </a:rPr>
              <a:t>Sergio </a:t>
            </a:r>
            <a:r>
              <a:rPr lang="it-IT" sz="2400" b="0" dirty="0" err="1">
                <a:solidFill>
                  <a:schemeClr val="bg1"/>
                </a:solidFill>
                <a:latin typeface="Arial Rounded MT Bold" charset="0"/>
              </a:rPr>
              <a:t>Campodall</a:t>
            </a:r>
            <a:r>
              <a:rPr lang="it-IT" sz="2400" b="0" dirty="0">
                <a:solidFill>
                  <a:schemeClr val="bg1"/>
                </a:solidFill>
                <a:latin typeface="Arial Rounded MT Bold" charset="0"/>
              </a:rPr>
              <a:t>’Orto</a:t>
            </a:r>
            <a:r>
              <a:rPr lang="it-IT" sz="2400" b="0" dirty="0" smtClean="0">
                <a:solidFill>
                  <a:schemeClr val="bg1"/>
                </a:solidFill>
                <a:latin typeface="Arial Rounded MT Bold" charset="0"/>
              </a:rPr>
              <a:t/>
            </a:r>
            <a:br>
              <a:rPr lang="it-IT" sz="2400" b="0" dirty="0" smtClean="0">
                <a:solidFill>
                  <a:schemeClr val="bg1"/>
                </a:solidFill>
                <a:latin typeface="Arial Rounded MT Bold" charset="0"/>
              </a:rPr>
            </a:br>
            <a:endParaRPr lang="it-IT" sz="2400" b="0" dirty="0">
              <a:solidFill>
                <a:schemeClr val="bg1"/>
              </a:solidFill>
              <a:latin typeface="Arial Rounded MT Bold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808538" y="5516563"/>
            <a:ext cx="3268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Milano,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 10 settembre  2012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1" name="Freeform 16"/>
          <p:cNvSpPr>
            <a:spLocks/>
          </p:cNvSpPr>
          <p:nvPr/>
        </p:nvSpPr>
        <p:spPr bwMode="auto">
          <a:xfrm>
            <a:off x="4476752" y="1412876"/>
            <a:ext cx="371475" cy="3744913"/>
          </a:xfrm>
          <a:custGeom>
            <a:avLst/>
            <a:gdLst>
              <a:gd name="T0" fmla="*/ 2147483647 w 226"/>
              <a:gd name="T1" fmla="*/ 0 h 730"/>
              <a:gd name="T2" fmla="*/ 0 w 226"/>
              <a:gd name="T3" fmla="*/ 0 h 730"/>
              <a:gd name="T4" fmla="*/ 2147483647 w 226"/>
              <a:gd name="T5" fmla="*/ 2147483647 h 730"/>
              <a:gd name="T6" fmla="*/ 2147483647 w 226"/>
              <a:gd name="T7" fmla="*/ 2147483647 h 730"/>
              <a:gd name="T8" fmla="*/ 2147483647 w 226"/>
              <a:gd name="T9" fmla="*/ 2147483647 h 730"/>
              <a:gd name="T10" fmla="*/ 2147483647 w 226"/>
              <a:gd name="T11" fmla="*/ 2147483647 h 730"/>
              <a:gd name="T12" fmla="*/ 2147483647 w 226"/>
              <a:gd name="T13" fmla="*/ 2147483647 h 730"/>
              <a:gd name="T14" fmla="*/ 2147483647 w 226"/>
              <a:gd name="T15" fmla="*/ 2147483647 h 730"/>
              <a:gd name="T16" fmla="*/ 2147483647 w 226"/>
              <a:gd name="T17" fmla="*/ 0 h 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"/>
              <a:gd name="T28" fmla="*/ 0 h 730"/>
              <a:gd name="T29" fmla="*/ 226 w 226"/>
              <a:gd name="T30" fmla="*/ 730 h 7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" h="730">
                <a:moveTo>
                  <a:pt x="226" y="0"/>
                </a:moveTo>
                <a:lnTo>
                  <a:pt x="0" y="0"/>
                </a:lnTo>
                <a:lnTo>
                  <a:pt x="1" y="729"/>
                </a:lnTo>
                <a:lnTo>
                  <a:pt x="224" y="730"/>
                </a:lnTo>
                <a:lnTo>
                  <a:pt x="224" y="682"/>
                </a:lnTo>
                <a:lnTo>
                  <a:pt x="91" y="684"/>
                </a:lnTo>
                <a:lnTo>
                  <a:pt x="91" y="49"/>
                </a:lnTo>
                <a:lnTo>
                  <a:pt x="225" y="48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4737100" y="1743076"/>
            <a:ext cx="5472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Arial Rounded MT Bold" charset="0"/>
              </a:rPr>
              <a:t>Corso di sviluppo imprenditoriale dei giovani designer</a:t>
            </a:r>
          </a:p>
        </p:txBody>
      </p:sp>
      <p:pic>
        <p:nvPicPr>
          <p:cNvPr id="10" name="Immagin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628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438400"/>
            <a:ext cx="4997450" cy="36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Verificare 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le proprie </a:t>
            </a:r>
            <a:r>
              <a:rPr lang="it-IT" sz="2800" dirty="0">
                <a:solidFill>
                  <a:srgbClr val="FF0000"/>
                </a:solidFill>
                <a:latin typeface="Arial" charset="0"/>
              </a:rPr>
              <a:t>capacità e 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intuizioni</a:t>
            </a:r>
          </a:p>
          <a:p>
            <a:pPr marL="342900" indent="-342900" eaLnBrk="0" hangingPunct="0"/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Provare a crearsi </a:t>
            </a:r>
            <a:r>
              <a:rPr lang="it-IT" sz="2800" dirty="0">
                <a:solidFill>
                  <a:srgbClr val="FF0000"/>
                </a:solidFill>
                <a:latin typeface="Arial" charset="0"/>
              </a:rPr>
              <a:t>un futuro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endParaRPr lang="it-IT" sz="28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 eaLnBrk="0" hangingPunct="0"/>
            <a:r>
              <a:rPr lang="it-IT" sz="2200" b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it-IT" sz="2200" b="0" dirty="0" smtClean="0">
                <a:latin typeface="Arial" charset="0"/>
              </a:rPr>
              <a:t/>
            </a:r>
            <a:br>
              <a:rPr lang="it-IT" sz="2200" b="0" dirty="0" smtClean="0">
                <a:latin typeface="Arial" charset="0"/>
              </a:rPr>
            </a:br>
            <a:endParaRPr lang="it-IT" sz="2200" b="0" dirty="0">
              <a:latin typeface="Arial" charset="0"/>
            </a:endParaRPr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 flipH="1" flipV="1">
            <a:off x="3962400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 flipH="1" flipV="1">
            <a:off x="6629401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8" name="CasellaDiTesto 7"/>
          <p:cNvSpPr txBox="1">
            <a:spLocks noChangeArrowheads="1"/>
          </p:cNvSpPr>
          <p:nvPr/>
        </p:nvSpPr>
        <p:spPr bwMode="auto">
          <a:xfrm>
            <a:off x="990600" y="3962399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85801" y="533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44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</a:t>
            </a:r>
            <a:r>
              <a:rPr lang="it-IT" sz="3200" dirty="0" smtClean="0">
                <a:solidFill>
                  <a:srgbClr val="0044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 </a:t>
            </a:r>
            <a:r>
              <a:rPr lang="it-IT" sz="3200" dirty="0">
                <a:solidFill>
                  <a:srgbClr val="0044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corso </a:t>
            </a:r>
            <a:r>
              <a:rPr lang="it-IT" sz="3200" dirty="0" smtClean="0">
                <a:solidFill>
                  <a:srgbClr val="0044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sull’imprenditorialità per:</a:t>
            </a:r>
            <a:endParaRPr lang="it-IT" sz="3200" dirty="0">
              <a:solidFill>
                <a:srgbClr val="0044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75308" y="196286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/>
          <p:cNvPicPr/>
          <p:nvPr/>
        </p:nvPicPr>
        <p:blipFill>
          <a:blip r:embed="rId3"/>
          <a:srcRect l="77982" t="60556" r="7519" b="5593"/>
          <a:stretch>
            <a:fillRect/>
          </a:stretch>
        </p:blipFill>
        <p:spPr bwMode="auto">
          <a:xfrm>
            <a:off x="4876800" y="1981200"/>
            <a:ext cx="204300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7467600" y="3733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743200"/>
            <a:ext cx="2675279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Cosa significa fare impresa?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5925" y="1095376"/>
            <a:ext cx="93614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0975" indent="-95250" algn="just">
              <a:buFont typeface="Wingdings" charset="2"/>
              <a:buBlip>
                <a:blip r:embed="rId3"/>
              </a:buBlip>
            </a:pPr>
            <a:endParaRPr lang="it-IT" sz="1700" b="0">
              <a:latin typeface="Arial Unicode MS" charset="0"/>
            </a:endParaRPr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 flipH="1" flipV="1">
            <a:off x="3886200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H="1" flipV="1">
            <a:off x="6629401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381000" y="1797050"/>
            <a:ext cx="817245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0975" indent="-180975" eaLnBrk="0" hangingPunct="0">
              <a:buFont typeface="Wingdings" charset="2"/>
              <a:buBlip>
                <a:blip r:embed="rId4"/>
              </a:buBlip>
            </a:pPr>
            <a:r>
              <a:rPr lang="it-IT" sz="2500">
                <a:latin typeface="Arial" charset="0"/>
              </a:rPr>
              <a:t>Avere un’idea originale</a:t>
            </a:r>
          </a:p>
          <a:p>
            <a:pPr marL="180975" indent="-180975" eaLnBrk="0" hangingPunct="0">
              <a:buFont typeface="Wingdings" charset="2"/>
              <a:buBlip>
                <a:blip r:embed="rId4"/>
              </a:buBlip>
            </a:pPr>
            <a:endParaRPr lang="it-IT" sz="2500">
              <a:latin typeface="Arial" charset="0"/>
            </a:endParaRPr>
          </a:p>
          <a:p>
            <a:pPr marL="180975" indent="-180975" eaLnBrk="0" hangingPunct="0">
              <a:buFont typeface="Wingdings" charset="2"/>
              <a:buBlip>
                <a:blip r:embed="rId4"/>
              </a:buBlip>
            </a:pPr>
            <a:r>
              <a:rPr lang="it-IT" sz="2500">
                <a:latin typeface="Arial" charset="0"/>
              </a:rPr>
              <a:t>Verificare se sia realizzabile </a:t>
            </a:r>
          </a:p>
          <a:p>
            <a:pPr marL="180975" indent="-180975" eaLnBrk="0" hangingPunct="0"/>
            <a:endParaRPr lang="it-IT" sz="2500">
              <a:latin typeface="Arial" charset="0"/>
            </a:endParaRPr>
          </a:p>
          <a:p>
            <a:pPr marL="180975" indent="-180975" eaLnBrk="0" hangingPunct="0">
              <a:buFont typeface="Wingdings" charset="2"/>
              <a:buBlip>
                <a:blip r:embed="rId4"/>
              </a:buBlip>
            </a:pPr>
            <a:r>
              <a:rPr lang="it-IT" sz="2500">
                <a:latin typeface="Arial" charset="0"/>
              </a:rPr>
              <a:t>Farla diventare una realtà </a:t>
            </a:r>
          </a:p>
          <a:p>
            <a:pPr marL="180975" indent="-180975" eaLnBrk="0" hangingPunct="0">
              <a:buFont typeface="Wingdings" charset="2"/>
              <a:buBlip>
                <a:blip r:embed="rId4"/>
              </a:buBlip>
            </a:pPr>
            <a:endParaRPr lang="it-IT" sz="2500">
              <a:latin typeface="Arial" charset="0"/>
            </a:endParaRPr>
          </a:p>
          <a:p>
            <a:pPr marL="180975" indent="-180975" eaLnBrk="0" hangingPunct="0"/>
            <a:endParaRPr lang="it-IT" sz="2500">
              <a:latin typeface="Arial" charset="0"/>
            </a:endParaRPr>
          </a:p>
        </p:txBody>
      </p:sp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1196975"/>
            <a:ext cx="3790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3400" y="5029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impresa è una opportunità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Alcuni esempi di creatività</a:t>
            </a:r>
          </a:p>
        </p:txBody>
      </p:sp>
      <p:sp>
        <p:nvSpPr>
          <p:cNvPr id="17411" name="Segnaposto contenuto 2"/>
          <p:cNvSpPr>
            <a:spLocks/>
          </p:cNvSpPr>
          <p:nvPr/>
        </p:nvSpPr>
        <p:spPr bwMode="auto">
          <a:xfrm>
            <a:off x="881064" y="1643063"/>
            <a:ext cx="40163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66700" indent="-266700" algn="just">
              <a:buFontTx/>
              <a:buBlip>
                <a:blip r:embed="rId2"/>
              </a:buBlip>
              <a:tabLst>
                <a:tab pos="361950" algn="l"/>
              </a:tabLst>
            </a:pPr>
            <a:endParaRPr lang="it-IT" sz="1800" b="0">
              <a:latin typeface="Arial" charset="0"/>
            </a:endParaRPr>
          </a:p>
        </p:txBody>
      </p:sp>
      <p:sp>
        <p:nvSpPr>
          <p:cNvPr id="17412" name="Line 24"/>
          <p:cNvSpPr>
            <a:spLocks noChangeShapeType="1"/>
          </p:cNvSpPr>
          <p:nvPr/>
        </p:nvSpPr>
        <p:spPr bwMode="auto">
          <a:xfrm flipH="1" flipV="1">
            <a:off x="3470275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3" name="Line 25"/>
          <p:cNvSpPr>
            <a:spLocks noChangeShapeType="1"/>
          </p:cNvSpPr>
          <p:nvPr/>
        </p:nvSpPr>
        <p:spPr bwMode="auto">
          <a:xfrm flipH="1" flipV="1">
            <a:off x="5888038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Line 24"/>
          <p:cNvSpPr>
            <a:spLocks noChangeShapeType="1"/>
          </p:cNvSpPr>
          <p:nvPr/>
        </p:nvSpPr>
        <p:spPr bwMode="auto">
          <a:xfrm flipH="1" flipV="1">
            <a:off x="3486149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7" name="Line 25"/>
          <p:cNvSpPr>
            <a:spLocks noChangeShapeType="1"/>
          </p:cNvSpPr>
          <p:nvPr/>
        </p:nvSpPr>
        <p:spPr bwMode="auto">
          <a:xfrm flipH="1" flipV="1">
            <a:off x="5903912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0" y="4876800"/>
            <a:ext cx="3457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0" dirty="0">
                <a:latin typeface="Arial Rounded MT Bold" charset="0"/>
              </a:rPr>
              <a:t>Spazzolino da bagno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838200"/>
            <a:ext cx="3505200" cy="462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Alcuni esempi di creatività</a:t>
            </a:r>
          </a:p>
        </p:txBody>
      </p:sp>
      <p:sp>
        <p:nvSpPr>
          <p:cNvPr id="17411" name="Segnaposto contenuto 2"/>
          <p:cNvSpPr>
            <a:spLocks/>
          </p:cNvSpPr>
          <p:nvPr/>
        </p:nvSpPr>
        <p:spPr bwMode="auto">
          <a:xfrm>
            <a:off x="881064" y="1643063"/>
            <a:ext cx="40163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66700" indent="-266700" algn="just">
              <a:buFontTx/>
              <a:buBlip>
                <a:blip r:embed="rId2"/>
              </a:buBlip>
              <a:tabLst>
                <a:tab pos="361950" algn="l"/>
              </a:tabLst>
            </a:pPr>
            <a:endParaRPr lang="it-IT" sz="1800" b="0">
              <a:latin typeface="Arial" charset="0"/>
            </a:endParaRPr>
          </a:p>
        </p:txBody>
      </p:sp>
      <p:sp>
        <p:nvSpPr>
          <p:cNvPr id="17412" name="Line 24"/>
          <p:cNvSpPr>
            <a:spLocks noChangeShapeType="1"/>
          </p:cNvSpPr>
          <p:nvPr/>
        </p:nvSpPr>
        <p:spPr bwMode="auto">
          <a:xfrm flipH="1" flipV="1">
            <a:off x="3470275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3" name="Line 25"/>
          <p:cNvSpPr>
            <a:spLocks noChangeShapeType="1"/>
          </p:cNvSpPr>
          <p:nvPr/>
        </p:nvSpPr>
        <p:spPr bwMode="auto">
          <a:xfrm flipH="1" flipV="1">
            <a:off x="5888038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Line 24"/>
          <p:cNvSpPr>
            <a:spLocks noChangeShapeType="1"/>
          </p:cNvSpPr>
          <p:nvPr/>
        </p:nvSpPr>
        <p:spPr bwMode="auto">
          <a:xfrm flipH="1" flipV="1">
            <a:off x="3486149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7" name="Line 25"/>
          <p:cNvSpPr>
            <a:spLocks noChangeShapeType="1"/>
          </p:cNvSpPr>
          <p:nvPr/>
        </p:nvSpPr>
        <p:spPr bwMode="auto">
          <a:xfrm flipH="1" flipV="1">
            <a:off x="5903912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1066800" y="5486400"/>
            <a:ext cx="7467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0" dirty="0" smtClean="0">
                <a:solidFill>
                  <a:srgbClr val="3366FF"/>
                </a:solidFill>
                <a:latin typeface="Arial Rounded MT Bold" charset="0"/>
              </a:rPr>
              <a:t>Organizzare partite di calcetto</a:t>
            </a:r>
            <a:endParaRPr lang="it-IT" sz="3200" b="0" dirty="0">
              <a:solidFill>
                <a:srgbClr val="3366FF"/>
              </a:solidFill>
              <a:latin typeface="Arial Rounded MT Bold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1"/>
            <a:ext cx="6137144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95275"/>
            <a:ext cx="6475413" cy="685800"/>
          </a:xfrm>
        </p:spPr>
        <p:txBody>
          <a:bodyPr/>
          <a:lstStyle/>
          <a:p>
            <a:pPr>
              <a:defRPr/>
            </a:pPr>
            <a:r>
              <a:rPr 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Ristorante al buio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85876"/>
            <a:ext cx="4714875" cy="1754327"/>
          </a:xfrm>
          <a:noFill/>
        </p:spPr>
        <p:txBody>
          <a:bodyPr>
            <a:spAutoFit/>
          </a:bodyPr>
          <a:lstStyle/>
          <a:p>
            <a:r>
              <a:rPr lang="it-IT" dirty="0"/>
              <a:t>Pranzare al buio</a:t>
            </a:r>
          </a:p>
          <a:p>
            <a:r>
              <a:rPr lang="it-IT" dirty="0"/>
              <a:t>Camerieri ciechi spiegano come orientarsi</a:t>
            </a:r>
          </a:p>
          <a:p>
            <a:r>
              <a:rPr lang="it-IT" dirty="0"/>
              <a:t>Sensazioni come gusto e olfatto vengono esaltati </a:t>
            </a:r>
            <a:r>
              <a:rPr lang="it-IT" dirty="0" smtClean="0"/>
              <a:t>dall’oscurità</a:t>
            </a:r>
            <a:endParaRPr lang="it-IT" dirty="0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 flipH="1" flipV="1">
            <a:off x="3470275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 flipH="1" flipV="1">
            <a:off x="5888038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2857501"/>
            <a:ext cx="4114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038600"/>
            <a:ext cx="26431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7563" y="1357313"/>
            <a:ext cx="23637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50839" y="293689"/>
            <a:ext cx="6629401" cy="9032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Obiettivi del corso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8950" y="990601"/>
            <a:ext cx="94170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endParaRPr lang="it-IT" sz="2200" dirty="0" smtClean="0">
              <a:latin typeface="Arial" charset="0"/>
            </a:endParaRP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Verificare che l’idea possa avere successo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Comprendere il Business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Models</a:t>
            </a:r>
            <a:endParaRPr lang="it-IT" sz="28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 eaLnBrk="0" hangingPunct="0"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“Vendere” la propria idea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Apprendere come realizzare un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Elevator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Pitch</a:t>
            </a:r>
            <a:endParaRPr lang="it-IT" sz="28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Come farsi finanziare l’idea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Proteggere la propria idea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Imparare dall’esperienza degli altri</a:t>
            </a: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endParaRPr lang="it-IT" sz="2200" dirty="0" smtClean="0">
              <a:latin typeface="Arial" charset="0"/>
            </a:endParaRPr>
          </a:p>
          <a:p>
            <a:pPr marL="342900" indent="-342900" eaLnBrk="0" hangingPunct="0">
              <a:buFont typeface="Wingdings" charset="2"/>
              <a:buBlip>
                <a:blip r:embed="rId2"/>
              </a:buBlip>
            </a:pPr>
            <a:r>
              <a:rPr lang="it-IT" sz="2200" dirty="0" smtClean="0">
                <a:solidFill>
                  <a:srgbClr val="3366FF"/>
                </a:solidFill>
                <a:latin typeface="Arial" charset="0"/>
              </a:rPr>
              <a:t>NB </a:t>
            </a:r>
            <a:r>
              <a:rPr lang="it-IT" sz="2200" dirty="0" err="1" smtClean="0">
                <a:solidFill>
                  <a:srgbClr val="3366FF"/>
                </a:solidFill>
                <a:latin typeface="Arial" charset="0"/>
              </a:rPr>
              <a:t>–</a:t>
            </a:r>
            <a:r>
              <a:rPr lang="it-IT" sz="2200" dirty="0" smtClean="0">
                <a:solidFill>
                  <a:srgbClr val="3366FF"/>
                </a:solidFill>
                <a:latin typeface="Arial" charset="0"/>
              </a:rPr>
              <a:t> Non è un corso per realizzare un Business </a:t>
            </a:r>
            <a:r>
              <a:rPr lang="it-IT" sz="2200" dirty="0" err="1" smtClean="0">
                <a:solidFill>
                  <a:srgbClr val="3366FF"/>
                </a:solidFill>
                <a:latin typeface="Arial" charset="0"/>
              </a:rPr>
              <a:t>Plan</a:t>
            </a:r>
            <a:endParaRPr lang="it-IT" sz="2200" dirty="0" smtClean="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H="1" flipV="1">
            <a:off x="3470275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H="1" flipV="1">
            <a:off x="5888038" y="6381750"/>
            <a:ext cx="0" cy="476250"/>
          </a:xfrm>
          <a:prstGeom prst="line">
            <a:avLst/>
          </a:prstGeom>
          <a:noFill/>
          <a:ln w="12700">
            <a:solidFill>
              <a:srgbClr val="F0882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28" name="CasellaDiTesto 7"/>
          <p:cNvSpPr txBox="1">
            <a:spLocks noChangeArrowheads="1"/>
          </p:cNvSpPr>
          <p:nvPr/>
        </p:nvSpPr>
        <p:spPr bwMode="auto">
          <a:xfrm>
            <a:off x="990600" y="3962399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_istituz leggero">
  <a:themeElements>
    <a:clrScheme name="Pres_istituz legger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_istituz legg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66"/>
          </a:buClr>
          <a:buSzTx/>
          <a:buFont typeface="Wingdings" pitchFamily="2" charset="2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M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66"/>
          </a:buClr>
          <a:buSzTx/>
          <a:buFont typeface="Wingdings" pitchFamily="2" charset="2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MT" pitchFamily="18" charset="0"/>
          </a:defRPr>
        </a:defPPr>
      </a:lstStyle>
    </a:lnDef>
  </a:objectDefaults>
  <a:extraClrSchemeLst>
    <a:extraClrScheme>
      <a:clrScheme name="Pres_istituz legger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istituz legger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istituz legger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istituz legger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istituz legge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istituz legge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istituz legge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7351</TotalTime>
  <Words>301</Words>
  <Application>Microsoft Macintosh PowerPoint</Application>
  <PresentationFormat>A4 (21x29,7 cm)</PresentationFormat>
  <Paragraphs>40</Paragraphs>
  <Slides>7</Slides>
  <Notes>2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Pres_istituz leggero</vt:lpstr>
      <vt:lpstr>Diapositiva 1</vt:lpstr>
      <vt:lpstr>Diapositiva 2</vt:lpstr>
      <vt:lpstr>Cosa significa fare impresa? </vt:lpstr>
      <vt:lpstr>Alcuni esempi di creatività</vt:lpstr>
      <vt:lpstr>Alcuni esempi di creatività</vt:lpstr>
      <vt:lpstr>Ristorante al buio</vt:lpstr>
      <vt:lpstr>Obiettivi del corso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CampodallOrto, Sergio</dc:creator>
  <cp:lastModifiedBy>Sergio Campodall'Orto</cp:lastModifiedBy>
  <cp:revision>201</cp:revision>
  <cp:lastPrinted>2012-09-06T16:10:28Z</cp:lastPrinted>
  <dcterms:created xsi:type="dcterms:W3CDTF">2012-09-09T07:27:44Z</dcterms:created>
  <dcterms:modified xsi:type="dcterms:W3CDTF">2012-09-09T23:42:10Z</dcterms:modified>
</cp:coreProperties>
</file>