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theme/theme14.xml" ContentType="application/vnd.openxmlformats-officedocument.them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  <p:sldMasterId id="2147483810" r:id="rId2"/>
    <p:sldMasterId id="2147484155" r:id="rId3"/>
    <p:sldMasterId id="2147483948" r:id="rId4"/>
    <p:sldMasterId id="2147484143" r:id="rId5"/>
    <p:sldMasterId id="2147483960" r:id="rId6"/>
    <p:sldMasterId id="2147484131" r:id="rId7"/>
    <p:sldMasterId id="2147483972" r:id="rId8"/>
    <p:sldMasterId id="2147484119" r:id="rId9"/>
    <p:sldMasterId id="2147483984" r:id="rId10"/>
    <p:sldMasterId id="2147484107" r:id="rId11"/>
    <p:sldMasterId id="2147483996" r:id="rId12"/>
    <p:sldMasterId id="2147484095" r:id="rId13"/>
  </p:sldMasterIdLst>
  <p:notesMasterIdLst>
    <p:notesMasterId r:id="rId24"/>
  </p:notesMasterIdLst>
  <p:handoutMasterIdLst>
    <p:handoutMasterId r:id="rId25"/>
  </p:handoutMasterIdLst>
  <p:sldIdLst>
    <p:sldId id="256" r:id="rId14"/>
    <p:sldId id="323" r:id="rId15"/>
    <p:sldId id="328" r:id="rId16"/>
    <p:sldId id="327" r:id="rId17"/>
    <p:sldId id="329" r:id="rId18"/>
    <p:sldId id="330" r:id="rId19"/>
    <p:sldId id="333" r:id="rId20"/>
    <p:sldId id="291" r:id="rId21"/>
    <p:sldId id="331" r:id="rId22"/>
    <p:sldId id="332" r:id="rId23"/>
  </p:sldIdLst>
  <p:sldSz cx="9144000" cy="6858000" type="screen4x3"/>
  <p:notesSz cx="6856413" cy="97504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800000"/>
    <a:srgbClr val="CCECFF"/>
    <a:srgbClr val="F0F0F0"/>
    <a:srgbClr val="CC0000"/>
    <a:srgbClr val="FF66CC"/>
    <a:srgbClr val="3399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8204" autoAdjust="0"/>
  </p:normalViewPr>
  <p:slideViewPr>
    <p:cSldViewPr>
      <p:cViewPr varScale="1">
        <p:scale>
          <a:sx n="60" d="100"/>
          <a:sy n="60" d="100"/>
        </p:scale>
        <p:origin x="-1014" y="-90"/>
      </p:cViewPr>
      <p:guideLst>
        <p:guide orient="horz" pos="2160"/>
        <p:guide orient="horz" pos="3838"/>
        <p:guide orient="horz" pos="4319"/>
        <p:guide orient="horz" pos="663"/>
        <p:guide pos="3243"/>
        <p:guide pos="703"/>
        <p:guide pos="385"/>
        <p:guide pos="5738"/>
        <p:guide pos="1156"/>
        <p:guide pos="537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1800" cy="487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fld id="{7AA61C45-0D20-4D18-8A46-CEF29199197C}" type="datetimeFigureOut">
              <a:rPr lang="it-IT"/>
              <a:pPr>
                <a:defRPr/>
              </a:pPr>
              <a:t>10/09/2012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2614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3025" y="9261475"/>
            <a:ext cx="2971800" cy="4873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  <a:defRPr sz="1200"/>
            </a:lvl1pPr>
          </a:lstStyle>
          <a:p>
            <a:pPr>
              <a:defRPr/>
            </a:pPr>
            <a:fld id="{A53DCD07-7369-49D2-A188-4C6A9CF3A4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b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48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 b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96659B5-AAE5-4F12-97CB-4210732338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59B5-AAE5-4F12-97CB-4210732338A1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186DD-E74B-4B73-84C6-6013F9A3BAA5}" type="slidenum">
              <a:rPr lang="it-IT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eaLnBrk="1" hangingPunct="1"/>
            <a:endParaRPr lang="it-IT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59B5-AAE5-4F12-97CB-4210732338A1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59B5-AAE5-4F12-97CB-4210732338A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59B5-AAE5-4F12-97CB-4210732338A1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71C51-CB24-4EA0-A4D9-9B1D77D820C8}" type="slidenum">
              <a:rPr lang="it-IT" smtClean="0">
                <a:solidFill>
                  <a:srgbClr val="000000"/>
                </a:solidFill>
                <a:cs typeface="Arial" pitchFamily="34" charset="0"/>
              </a:rPr>
              <a:pPr/>
              <a:t>5</a:t>
            </a:fld>
            <a:endParaRPr lang="it-IT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229" y="4631452"/>
            <a:ext cx="5481956" cy="4387691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22A19-1E8E-470D-BE67-DA0B2800FF26}" type="slidenum">
              <a:rPr lang="it-IT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eaLnBrk="1" hangingPunct="1"/>
            <a:r>
              <a:rPr lang="it-IT" sz="1000" b="1" smtClean="0">
                <a:latin typeface="Arial" pitchFamily="34" charset="0"/>
                <a:cs typeface="Tahoma" pitchFamily="34" charset="0"/>
              </a:rPr>
              <a:t>Galileo Galilei 1564 – 1642 Toscana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59B5-AAE5-4F12-97CB-4210732338A1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6659B5-AAE5-4F12-97CB-4210732338A1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186DD-E74B-4B73-84C6-6013F9A3BAA5}" type="slidenum">
              <a:rPr lang="it-IT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9" y="4631452"/>
            <a:ext cx="5028036" cy="4387691"/>
          </a:xfrm>
          <a:noFill/>
          <a:ln/>
        </p:spPr>
        <p:txBody>
          <a:bodyPr/>
          <a:lstStyle/>
          <a:p>
            <a:pPr eaLnBrk="1" hangingPunct="1"/>
            <a:endParaRPr lang="it-IT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91" y="2103735"/>
            <a:ext cx="7211144" cy="1077218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defRPr sz="3200" b="1" i="0">
                <a:solidFill>
                  <a:schemeClr val="bg1">
                    <a:lumMod val="50000"/>
                  </a:schemeClr>
                </a:solidFill>
                <a:latin typeface="Tahom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863" y="3429000"/>
            <a:ext cx="7200800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Blu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CreA_3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392113"/>
            <a:ext cx="3435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549" y="1980129"/>
            <a:ext cx="6802524" cy="584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4845" y="3429000"/>
            <a:ext cx="6804756" cy="461665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Blu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0"/>
            <a:ext cx="7993062" cy="523220"/>
          </a:xfrm>
        </p:spPr>
        <p:txBody>
          <a:bodyPr/>
          <a:lstStyle>
            <a:lvl1pPr>
              <a:defRPr sz="2800"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00808"/>
            <a:ext cx="7993062" cy="4357687"/>
          </a:xfrm>
        </p:spPr>
        <p:txBody>
          <a:bodyPr/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1116013" y="1052513"/>
            <a:ext cx="7993062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35138"/>
            <a:ext cx="8497887" cy="4357687"/>
          </a:xfrm>
        </p:spPr>
        <p:txBody>
          <a:bodyPr/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11188" y="1052513"/>
            <a:ext cx="8497887" cy="461665"/>
          </a:xfrm>
        </p:spPr>
        <p:txBody>
          <a:bodyPr>
            <a:spAutoFit/>
          </a:bodyPr>
          <a:lstStyle>
            <a:lvl1pPr marL="0" indent="0" algn="l">
              <a:buNone/>
              <a:defRPr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Rosso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CreA_3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392113"/>
            <a:ext cx="3435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001" y="1980625"/>
            <a:ext cx="6802524" cy="584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885" y="3429000"/>
            <a:ext cx="6804756" cy="461665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Rosso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0"/>
            <a:ext cx="7993062" cy="523220"/>
          </a:xfrm>
        </p:spPr>
        <p:txBody>
          <a:bodyPr/>
          <a:lstStyle>
            <a:lvl1pPr>
              <a:defRPr sz="2800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735138"/>
            <a:ext cx="7993062" cy="4357687"/>
          </a:xfrm>
        </p:spPr>
        <p:txBody>
          <a:bodyPr/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1116013" y="1052513"/>
            <a:ext cx="7993062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so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7" y="4194"/>
            <a:ext cx="8497887" cy="523220"/>
          </a:xfrm>
        </p:spPr>
        <p:txBody>
          <a:bodyPr/>
          <a:lstStyle>
            <a:lvl1pPr>
              <a:defRPr sz="2800"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35138"/>
            <a:ext cx="8497887" cy="4357687"/>
          </a:xfrm>
        </p:spPr>
        <p:txBody>
          <a:bodyPr/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11188" y="1052513"/>
            <a:ext cx="8497887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Giallo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CreA_3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392113"/>
            <a:ext cx="3435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001" y="1980625"/>
            <a:ext cx="6802524" cy="584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885" y="3429000"/>
            <a:ext cx="6804756" cy="461665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Giallo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4515"/>
            <a:ext cx="8028781" cy="523220"/>
          </a:xfrm>
        </p:spPr>
        <p:txBody>
          <a:bodyPr/>
          <a:lstStyle>
            <a:lvl1pPr>
              <a:defRPr sz="2800"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735138"/>
            <a:ext cx="7993061" cy="4357687"/>
          </a:xfrm>
        </p:spPr>
        <p:txBody>
          <a:bodyPr/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1116012" y="1052513"/>
            <a:ext cx="7993063" cy="461665"/>
          </a:xfrm>
        </p:spPr>
        <p:txBody>
          <a:bodyPr>
            <a:spAutoFit/>
          </a:bodyPr>
          <a:lstStyle>
            <a:lvl1pPr marL="0" indent="0" algn="l">
              <a:buNone/>
              <a:defRPr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allo - tes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7" y="-1122"/>
            <a:ext cx="8497887" cy="523220"/>
          </a:xfrm>
        </p:spPr>
        <p:txBody>
          <a:bodyPr/>
          <a:lstStyle/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35138"/>
            <a:ext cx="8497887" cy="4357687"/>
          </a:xfrm>
        </p:spPr>
        <p:txBody>
          <a:bodyPr/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 useBgFill="1"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11188" y="1052513"/>
            <a:ext cx="8497887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Viola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CreA_3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392113"/>
            <a:ext cx="3435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001" y="1980625"/>
            <a:ext cx="6802524" cy="584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885" y="3429000"/>
            <a:ext cx="6804756" cy="461665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  <a:defRPr sz="1000" b="0" smtClean="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266B8B32-3944-4ACE-974E-58468561244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Grigio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CreA_3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392113"/>
            <a:ext cx="3435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001" y="1980625"/>
            <a:ext cx="6802524" cy="584775"/>
          </a:xfrm>
        </p:spPr>
        <p:txBody>
          <a:bodyPr>
            <a:spAutoFit/>
          </a:bodyPr>
          <a:lstStyle>
            <a:lvl1pPr algn="ctr">
              <a:defRPr sz="3200"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885" y="3429000"/>
            <a:ext cx="6804756" cy="461665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iola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0"/>
            <a:ext cx="7993062" cy="584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735138"/>
            <a:ext cx="7993062" cy="43576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1116013" y="1052513"/>
            <a:ext cx="7993062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3CD8-7E7F-4F73-8476-03437BBD080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a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35138"/>
            <a:ext cx="8497887" cy="4357687"/>
          </a:xfrm>
        </p:spPr>
        <p:txBody>
          <a:bodyPr/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11188" y="1052513"/>
            <a:ext cx="8532812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11188" y="6492875"/>
            <a:ext cx="413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  <a:defRPr sz="1000" b="0" i="0" dirty="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  <a:defRPr sz="1000" b="0" smtClean="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B3902950-61A8-4875-A485-69CD452D4B0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Grigio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00808"/>
            <a:ext cx="7993062" cy="43576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1115616" y="1052513"/>
            <a:ext cx="7993459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gio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497887" cy="576000"/>
          </a:xfrm>
        </p:spPr>
        <p:txBody>
          <a:bodyPr/>
          <a:lstStyle/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700808"/>
            <a:ext cx="8497887" cy="4357687"/>
          </a:xfrm>
        </p:spPr>
        <p:txBody>
          <a:bodyPr/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11188" y="1052513"/>
            <a:ext cx="8497887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ver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CreA_3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0588" y="392113"/>
            <a:ext cx="3435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7001" y="1980129"/>
            <a:ext cx="6802524" cy="5847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885" y="3429000"/>
            <a:ext cx="6804756" cy="461665"/>
          </a:xfrm>
        </p:spPr>
        <p:txBody>
          <a:bodyPr>
            <a:sp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Verde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0"/>
            <a:ext cx="7993062" cy="523220"/>
          </a:xfrm>
        </p:spPr>
        <p:txBody>
          <a:bodyPr/>
          <a:lstStyle>
            <a:lvl1pPr>
              <a:defRPr sz="2800"/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4918" y="1735609"/>
            <a:ext cx="7993062" cy="4357687"/>
          </a:xfrm>
        </p:spPr>
        <p:txBody>
          <a:bodyPr/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1116013" y="1052513"/>
            <a:ext cx="7993062" cy="400110"/>
          </a:xfrm>
        </p:spPr>
        <p:txBody>
          <a:bodyPr>
            <a:spAutoFit/>
          </a:bodyPr>
          <a:lstStyle>
            <a:lvl1pPr marL="0" indent="0" algn="l">
              <a:buNone/>
              <a:defRPr sz="2000"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-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700808"/>
            <a:ext cx="8497886" cy="4357687"/>
          </a:xfrm>
        </p:spPr>
        <p:txBody>
          <a:bodyPr/>
          <a:lstStyle/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11188" y="1052513"/>
            <a:ext cx="8497887" cy="461665"/>
          </a:xfrm>
        </p:spPr>
        <p:txBody>
          <a:bodyPr>
            <a:spAutoFit/>
          </a:bodyPr>
          <a:lstStyle>
            <a:lvl1pPr marL="0" indent="0" algn="l">
              <a:buNone/>
              <a:defRPr b="1" i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carabocchiCreA-1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38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scarabocchiCreA-14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0738" y="3487738"/>
            <a:ext cx="3243262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9" descr="LogoCreA_3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0588" y="392113"/>
            <a:ext cx="34353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013" y="-1588"/>
            <a:ext cx="7993062" cy="5238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6013" y="1052513"/>
            <a:ext cx="79930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23556" name="Picture 8" descr="LogoCreA_3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697538"/>
            <a:ext cx="2174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" y="0"/>
            <a:ext cx="13160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scarabocchiCreA-11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5443538"/>
            <a:ext cx="15430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9"/>
          <p:cNvSpPr txBox="1">
            <a:spLocks/>
          </p:cNvSpPr>
          <p:nvPr userDrawn="1"/>
        </p:nvSpPr>
        <p:spPr>
          <a:xfrm>
            <a:off x="8450263" y="6597650"/>
            <a:ext cx="514350" cy="28733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fld id="{9128D801-9618-48EE-96A1-F1ED24E9FA98}" type="slidenum">
              <a:rPr lang="en-US" sz="1200" b="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‹N›</a:t>
            </a:fld>
            <a:endParaRPr lang="en-US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72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-1588"/>
            <a:ext cx="8497887" cy="5238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052513"/>
            <a:ext cx="84978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26628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59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scarabocchiCreA-1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443538"/>
            <a:ext cx="154305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LogoCreA_3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97425"/>
            <a:ext cx="2174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9"/>
          <p:cNvSpPr txBox="1">
            <a:spLocks/>
          </p:cNvSpPr>
          <p:nvPr userDrawn="1"/>
        </p:nvSpPr>
        <p:spPr>
          <a:xfrm>
            <a:off x="8450263" y="6597650"/>
            <a:ext cx="514350" cy="28733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fld id="{67CCFF4B-700F-4B41-8F04-FF2442A0A964}" type="slidenum">
              <a:rPr lang="en-US" sz="1200" b="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‹N›</a:t>
            </a:fld>
            <a:endParaRPr lang="en-US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013" y="-1588"/>
            <a:ext cx="7993062" cy="52387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6013" y="1052513"/>
            <a:ext cx="79930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28676" name="Picture 8" descr="LogoCreA_3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697538"/>
            <a:ext cx="2174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" y="0"/>
            <a:ext cx="13160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scarabocchiCreA-12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2538" y="5443538"/>
            <a:ext cx="15414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9788" y="6524625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  <a:defRPr sz="1000" b="0" smtClean="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F166BABA-CF3B-42D6-B8BE-57EBC263B7E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74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-1588"/>
            <a:ext cx="8497887" cy="5238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052513"/>
            <a:ext cx="84978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   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31748" name="Picture 8" descr="LogoCreA_3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97425"/>
            <a:ext cx="2174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59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scarabocchiCreA-12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2538" y="5443538"/>
            <a:ext cx="15414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9788" y="6524625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800000"/>
              </a:buClr>
              <a:buFont typeface="Wingdings" pitchFamily="2" charset="2"/>
              <a:buNone/>
              <a:defRPr sz="1000" b="0" smtClean="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26E0A70C-20E6-4187-9E51-13C408A2954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Tahom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013" y="0"/>
            <a:ext cx="802798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6013" y="1052513"/>
            <a:ext cx="68151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3076" name="Picture 8" descr="LogoCreA_3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5697538"/>
            <a:ext cx="2174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scarabocchiCreA2-0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8" y="0"/>
            <a:ext cx="11017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scarabocchiCreA-07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2538" y="5453063"/>
            <a:ext cx="15414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9"/>
          <p:cNvSpPr txBox="1">
            <a:spLocks/>
          </p:cNvSpPr>
          <p:nvPr userDrawn="1"/>
        </p:nvSpPr>
        <p:spPr>
          <a:xfrm>
            <a:off x="8450263" y="6597650"/>
            <a:ext cx="514350" cy="28733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fld id="{8398F799-7717-4C83-8E34-A9413959C428}" type="slidenum">
              <a:rPr lang="en-US" sz="1200" b="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‹N›</a:t>
            </a:fld>
            <a:endParaRPr lang="en-US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64" r:id="rId2"/>
    <p:sldLayoutId id="2147484182" r:id="rId3"/>
    <p:sldLayoutId id="2147484183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0"/>
            <a:ext cx="8497887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017588"/>
            <a:ext cx="8497887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6148" name="Picture 9" descr="scarabocchiCreA2-01.png"/>
          <p:cNvPicPr>
            <a:picLocks noChangeAspect="1"/>
          </p:cNvPicPr>
          <p:nvPr/>
        </p:nvPicPr>
        <p:blipFill>
          <a:blip r:embed="rId3" cstate="print"/>
          <a:srcRect r="-5217" b="-301"/>
          <a:stretch>
            <a:fillRect/>
          </a:stretch>
        </p:blipFill>
        <p:spPr bwMode="auto">
          <a:xfrm>
            <a:off x="0" y="0"/>
            <a:ext cx="51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scarabocchiCreA-07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538" y="5453063"/>
            <a:ext cx="15414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LogoCreA_3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97425"/>
            <a:ext cx="2174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 txBox="1">
            <a:spLocks/>
          </p:cNvSpPr>
          <p:nvPr userDrawn="1"/>
        </p:nvSpPr>
        <p:spPr>
          <a:xfrm>
            <a:off x="8450263" y="6597650"/>
            <a:ext cx="514350" cy="28733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fld id="{0DBC20C7-7737-4012-9EC6-6FB5D2E0D5B3}" type="slidenum">
              <a:rPr lang="en-US" sz="1200" b="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‹N›</a:t>
            </a:fld>
            <a:endParaRPr lang="en-US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013" y="-1588"/>
            <a:ext cx="7993062" cy="5238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6013" y="1052513"/>
            <a:ext cx="79930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8196" name="Picture 8" descr="LogoCreA_3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697538"/>
            <a:ext cx="2174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" y="0"/>
            <a:ext cx="13160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scarabocchiCreA-08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2538" y="5443538"/>
            <a:ext cx="15414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9"/>
          <p:cNvSpPr txBox="1">
            <a:spLocks/>
          </p:cNvSpPr>
          <p:nvPr userDrawn="1"/>
        </p:nvSpPr>
        <p:spPr>
          <a:xfrm>
            <a:off x="8450263" y="6597650"/>
            <a:ext cx="514350" cy="28733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fld id="{0C7407A8-08EF-4494-A2A6-051B4D95896D}" type="slidenum">
              <a:rPr lang="en-US" sz="1200" b="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‹N›</a:t>
            </a:fld>
            <a:endParaRPr lang="en-US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66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0"/>
            <a:ext cx="8497887" cy="5238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052513"/>
            <a:ext cx="84978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11268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59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scarabocchiCreA-08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538" y="5443538"/>
            <a:ext cx="15414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LogoCreA_3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97425"/>
            <a:ext cx="2174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9"/>
          <p:cNvSpPr txBox="1">
            <a:spLocks/>
          </p:cNvSpPr>
          <p:nvPr userDrawn="1"/>
        </p:nvSpPr>
        <p:spPr>
          <a:xfrm>
            <a:off x="8450263" y="6597650"/>
            <a:ext cx="514350" cy="28733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fld id="{B0E5B596-2BDF-41D1-AA17-4AF013DAF55A}" type="slidenum">
              <a:rPr lang="en-US" sz="1200" b="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‹N›</a:t>
            </a:fld>
            <a:endParaRPr lang="en-US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013" y="-1588"/>
            <a:ext cx="7993062" cy="5238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6013" y="1052513"/>
            <a:ext cx="79930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13316" name="Picture 8" descr="LogoCreA_3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697538"/>
            <a:ext cx="2174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" y="0"/>
            <a:ext cx="13160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scarabocchiCreA-10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2538" y="5443538"/>
            <a:ext cx="15414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9"/>
          <p:cNvSpPr txBox="1">
            <a:spLocks/>
          </p:cNvSpPr>
          <p:nvPr userDrawn="1"/>
        </p:nvSpPr>
        <p:spPr>
          <a:xfrm>
            <a:off x="8450263" y="6597650"/>
            <a:ext cx="514350" cy="28733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fld id="{B60E5A36-43A2-48CF-97B7-438DFE0C0F81}" type="slidenum">
              <a:rPr lang="en-US" sz="1200" b="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‹N›</a:t>
            </a:fld>
            <a:endParaRPr lang="en-US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68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0"/>
            <a:ext cx="8497887" cy="5238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052513"/>
            <a:ext cx="84978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16388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59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scarabocchiCreA-1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2538" y="5443538"/>
            <a:ext cx="154146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LogoCreA_3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97425"/>
            <a:ext cx="2174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9"/>
          <p:cNvSpPr txBox="1">
            <a:spLocks/>
          </p:cNvSpPr>
          <p:nvPr userDrawn="1"/>
        </p:nvSpPr>
        <p:spPr>
          <a:xfrm>
            <a:off x="8450263" y="6597650"/>
            <a:ext cx="514350" cy="28733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fld id="{D84A3DF8-06B3-48BC-9972-9495CCD88545}" type="slidenum">
              <a:rPr lang="en-US" sz="1200" b="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‹N›</a:t>
            </a:fld>
            <a:endParaRPr lang="en-US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013" y="-1588"/>
            <a:ext cx="7993062" cy="5238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6013" y="1052513"/>
            <a:ext cx="79930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18436" name="Picture 8" descr="LogoCreA_3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697538"/>
            <a:ext cx="2174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75" y="0"/>
            <a:ext cx="1316038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scarabocchiCreA-09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5445125"/>
            <a:ext cx="15430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9"/>
          <p:cNvSpPr txBox="1">
            <a:spLocks/>
          </p:cNvSpPr>
          <p:nvPr userDrawn="1"/>
        </p:nvSpPr>
        <p:spPr>
          <a:xfrm>
            <a:off x="8450263" y="6597650"/>
            <a:ext cx="514350" cy="28733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fld id="{01E09E42-DA50-49FA-AA77-AD097EE285CD}" type="slidenum">
              <a:rPr lang="en-US" sz="1200" b="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‹N›</a:t>
            </a:fld>
            <a:endParaRPr lang="en-US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0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2000">
              <a:schemeClr val="bg1"/>
            </a:gs>
            <a:gs pos="100000">
              <a:srgbClr val="F0F0F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-1588"/>
            <a:ext cx="8497887" cy="5238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052513"/>
            <a:ext cx="84978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3" cstate="print"/>
          <a:srcRect r="-32449" b="-282"/>
          <a:stretch>
            <a:fillRect/>
          </a:stretch>
        </p:blipFill>
        <p:spPr bwMode="auto">
          <a:xfrm>
            <a:off x="0" y="0"/>
            <a:ext cx="684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scarabocchiCreA-09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445125"/>
            <a:ext cx="15430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LogoCreA_3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97425"/>
            <a:ext cx="2174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9"/>
          <p:cNvSpPr txBox="1">
            <a:spLocks/>
          </p:cNvSpPr>
          <p:nvPr userDrawn="1"/>
        </p:nvSpPr>
        <p:spPr>
          <a:xfrm>
            <a:off x="8450263" y="6597650"/>
            <a:ext cx="514350" cy="28733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ahoma" pitchFamily="34" charset="0"/>
                <a:ea typeface="MS PGothic" pitchFamily="34" charset="-128"/>
                <a:cs typeface="+mn-cs"/>
              </a:defRPr>
            </a:lvl9pPr>
          </a:lstStyle>
          <a:p>
            <a:pPr algn="ctr">
              <a:defRPr/>
            </a:pPr>
            <a:fld id="{91C84EAC-155E-41F9-8548-9CC6FE46A791}" type="slidenum">
              <a:rPr lang="en-US" sz="1200" b="0" smtClean="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‹N›</a:t>
            </a:fld>
            <a:endParaRPr lang="en-US" sz="14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effectLst>
            <a:reflection stA="23000" endPos="44000" dist="12700" dir="5400000" sy="-100000" algn="bl" rotWithShape="0"/>
          </a:effectLst>
          <a:latin typeface="Tahoma" pitchFamily="34" charset="0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Tahoma" pitchFamily="34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ahoma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357298"/>
            <a:ext cx="7386668" cy="1508105"/>
          </a:xfrm>
        </p:spPr>
        <p:txBody>
          <a:bodyPr/>
          <a:lstStyle/>
          <a:p>
            <a:pPr>
              <a:defRPr/>
            </a:pPr>
            <a:r>
              <a:rPr lang="it-IT" sz="3600" dirty="0" smtClean="0"/>
              <a:t>Io e gli Altri</a:t>
            </a:r>
            <a:br>
              <a:rPr lang="it-IT" sz="3600" dirty="0" smtClean="0"/>
            </a:br>
            <a:r>
              <a:rPr lang="it-IT" sz="2800" dirty="0" smtClean="0"/>
              <a:t>Conoscere se stessi</a:t>
            </a:r>
            <a:br>
              <a:rPr lang="it-IT" sz="2800" dirty="0" smtClean="0"/>
            </a:br>
            <a:r>
              <a:rPr lang="it-IT" sz="2800" dirty="0" smtClean="0"/>
              <a:t>e comunicare con successo</a:t>
            </a:r>
            <a:endParaRPr lang="it-IT" sz="2800" dirty="0"/>
          </a:p>
        </p:txBody>
      </p:sp>
      <p:pic>
        <p:nvPicPr>
          <p:cNvPr id="35842" name="Picture 2" descr="C:\Documents and Settings\MANFREDI\Desktop\logo_pol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0173" y="3357562"/>
            <a:ext cx="2446339" cy="2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214414" y="607870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>
                    <a:lumMod val="50000"/>
                  </a:schemeClr>
                </a:solidFill>
                <a:cs typeface="+mj-cs"/>
              </a:rPr>
              <a:t>Docente: Simone Bandini </a:t>
            </a: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  <a:cs typeface="+mj-cs"/>
              </a:rPr>
              <a:t>Buti</a:t>
            </a:r>
            <a:endParaRPr lang="it-IT" sz="1800" dirty="0">
              <a:solidFill>
                <a:schemeClr val="bg1">
                  <a:lumMod val="50000"/>
                </a:schemeClr>
              </a:solidFill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128744" y="1071546"/>
            <a:ext cx="7872412" cy="1290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9490" tIns="44745" rIns="89490" bIns="44745">
            <a:spAutoFit/>
          </a:bodyPr>
          <a:lstStyle/>
          <a:p>
            <a:pPr defTabSz="895350" eaLnBrk="0" hangingPunct="0">
              <a:spcBef>
                <a:spcPct val="30000"/>
              </a:spcBef>
              <a:tabLst>
                <a:tab pos="8340725" algn="r"/>
              </a:tabLst>
            </a:pPr>
            <a:r>
              <a:rPr lang="it-IT" sz="2600" i="1" dirty="0"/>
              <a:t>Col tono giusto, si può dire tutto. </a:t>
            </a:r>
            <a:br>
              <a:rPr lang="it-IT" sz="2600" i="1" dirty="0"/>
            </a:br>
            <a:r>
              <a:rPr lang="it-IT" sz="2600" i="1" dirty="0"/>
              <a:t>Col tono sbagliato, nulla. </a:t>
            </a:r>
            <a:br>
              <a:rPr lang="it-IT" sz="2600" i="1" dirty="0"/>
            </a:br>
            <a:r>
              <a:rPr lang="it-IT" sz="2600" i="1" dirty="0"/>
              <a:t>L'unica difficoltà consiste nel trovare il tono.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00157" y="84138"/>
            <a:ext cx="6257925" cy="488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Una citazione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227149" y="5653171"/>
            <a:ext cx="4916487" cy="4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490" tIns="44745" rIns="89490" bIns="44745">
            <a:spAutoFit/>
          </a:bodyPr>
          <a:lstStyle/>
          <a:p>
            <a:pPr algn="r" defTabSz="895350" eaLnBrk="0" hangingPunct="0">
              <a:spcBef>
                <a:spcPct val="50000"/>
              </a:spcBef>
              <a:defRPr/>
            </a:pPr>
            <a:r>
              <a:rPr lang="en-GB" sz="2600" dirty="0" smtClean="0">
                <a:ea typeface="Tahoma" pitchFamily="34" charset="0"/>
                <a:cs typeface="Tahoma" pitchFamily="34" charset="0"/>
              </a:rPr>
              <a:t>George Bernard Shaw</a:t>
            </a:r>
            <a:endParaRPr lang="it-IT" sz="26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9" descr="George Bernard Shaw (1856-195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922385"/>
            <a:ext cx="2362365" cy="314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16012" y="0"/>
            <a:ext cx="8027988" cy="5760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Argomenti trattati</a:t>
            </a:r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 bwMode="auto">
          <a:xfrm>
            <a:off x="1116013" y="928670"/>
            <a:ext cx="7777162" cy="591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4013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</a:pPr>
            <a:r>
              <a:rPr lang="it-IT" sz="2000" b="0" dirty="0" smtClean="0"/>
              <a:t>Comunicare in maniera efficace</a:t>
            </a:r>
          </a:p>
          <a:p>
            <a:pPr marL="354013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</a:pPr>
            <a:r>
              <a:rPr lang="it-IT" sz="2000" b="0" dirty="0" smtClean="0"/>
              <a:t>Cosa dire, cosa non dire</a:t>
            </a:r>
          </a:p>
          <a:p>
            <a:pPr marL="354013" lvl="0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  <a:defRPr/>
            </a:pPr>
            <a:r>
              <a:rPr lang="it-IT" sz="2000" b="0" dirty="0">
                <a:cs typeface="ＭＳ Ｐゴシック" charset="0"/>
              </a:rPr>
              <a:t>Affrontare il </a:t>
            </a:r>
            <a:r>
              <a:rPr lang="it-IT" sz="2000" b="0" dirty="0" smtClean="0">
                <a:cs typeface="ＭＳ Ｐゴシック" charset="0"/>
              </a:rPr>
              <a:t>pubblico</a:t>
            </a:r>
          </a:p>
          <a:p>
            <a:pPr marL="354013" lvl="0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  <a:defRPr/>
            </a:pPr>
            <a:r>
              <a:rPr lang="it-IT" sz="2000" b="0" dirty="0" smtClean="0">
                <a:cs typeface="ＭＳ Ｐゴシック" charset="0"/>
              </a:rPr>
              <a:t>La Prossemica: la “giusta” distanza tra noi e gli altri</a:t>
            </a:r>
          </a:p>
          <a:p>
            <a:pPr marL="354013" lvl="0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  <a:defRPr/>
            </a:pPr>
            <a:endParaRPr lang="it-IT" sz="1100" b="0" dirty="0">
              <a:cs typeface="ＭＳ Ｐゴシック" charset="0"/>
            </a:endParaRPr>
          </a:p>
          <a:p>
            <a:pPr marL="354013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</a:pPr>
            <a:r>
              <a:rPr lang="it-IT" sz="2000" b="0" dirty="0" smtClean="0"/>
              <a:t>La diversità: conoscere meglio noi stessi e chi ci sta intorno</a:t>
            </a:r>
          </a:p>
          <a:p>
            <a:pPr marL="354013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</a:pPr>
            <a:r>
              <a:rPr lang="it-IT" sz="2000" b="0" dirty="0" smtClean="0"/>
              <a:t>Le nostre dinamiche interiori</a:t>
            </a:r>
          </a:p>
          <a:p>
            <a:pPr marL="354013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</a:pPr>
            <a:r>
              <a:rPr lang="it-IT" sz="2000" b="0" dirty="0"/>
              <a:t>P</a:t>
            </a:r>
            <a:r>
              <a:rPr lang="it-IT" sz="2000" b="0" dirty="0" smtClean="0"/>
              <a:t>unti di forza e di debolezza</a:t>
            </a:r>
          </a:p>
          <a:p>
            <a:pPr marL="354013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</a:pPr>
            <a:endParaRPr lang="it-IT" sz="1100" b="0" dirty="0" smtClean="0"/>
          </a:p>
          <a:p>
            <a:pPr marL="354013" lvl="0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</a:pPr>
            <a:r>
              <a:rPr lang="it-IT" sz="2000" b="0" dirty="0" smtClean="0">
                <a:cs typeface="ＭＳ Ｐゴシック" charset="0"/>
              </a:rPr>
              <a:t>La strada verso il lavoro</a:t>
            </a:r>
            <a:endParaRPr lang="it-IT" sz="2000" b="0" dirty="0">
              <a:cs typeface="ＭＳ Ｐゴシック" charset="0"/>
            </a:endParaRPr>
          </a:p>
          <a:p>
            <a:pPr marL="354013" lvl="0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  <a:defRPr/>
            </a:pPr>
            <a:r>
              <a:rPr lang="it-IT" sz="2000" b="0" dirty="0" smtClean="0">
                <a:cs typeface="ＭＳ Ｐゴシック" charset="0"/>
              </a:rPr>
              <a:t>I segreti del colloquio di selezione</a:t>
            </a:r>
          </a:p>
          <a:p>
            <a:pPr marL="354013" lvl="0" indent="-354013" defTabSz="457200" eaLnBrk="0" fontAlgn="t" hangingPunct="0">
              <a:lnSpc>
                <a:spcPct val="150000"/>
              </a:lnSpc>
              <a:spcBef>
                <a:spcPts val="150"/>
              </a:spcBef>
              <a:spcAft>
                <a:spcPts val="150"/>
              </a:spcAft>
              <a:buSzPct val="120000"/>
              <a:buFont typeface="Arial" pitchFamily="34" charset="0"/>
              <a:buChar char="•"/>
              <a:defRPr/>
            </a:pPr>
            <a:r>
              <a:rPr lang="it-IT" sz="2000" b="0" dirty="0" smtClean="0">
                <a:cs typeface="ＭＳ Ｐゴシック" charset="0"/>
              </a:rPr>
              <a:t>Controllare l’ansia</a:t>
            </a:r>
            <a:endParaRPr lang="it-IT" sz="2000" b="0" dirty="0">
              <a:cs typeface="ＭＳ Ｐゴシック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16012" y="0"/>
            <a:ext cx="8027988" cy="5760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Obiettivi del corso</a:t>
            </a:r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 bwMode="auto">
          <a:xfrm>
            <a:off x="1116013" y="1000108"/>
            <a:ext cx="777716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defTabSz="457200" eaLnBrk="0" fontAlgn="t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entury Gothic" pitchFamily="34" charset="0"/>
              <a:buAutoNum type="arabicPeriod"/>
            </a:pPr>
            <a:r>
              <a:rPr lang="it-IT" sz="2000" b="0" dirty="0" smtClean="0"/>
              <a:t>Conoscersi meglio</a:t>
            </a:r>
          </a:p>
          <a:p>
            <a:pPr marL="354013" indent="-354013" defTabSz="457200" eaLnBrk="0" fontAlgn="t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entury Gothic" pitchFamily="34" charset="0"/>
              <a:buAutoNum type="arabicPeriod"/>
            </a:pPr>
            <a:r>
              <a:rPr lang="it-IT" sz="2000" b="0" dirty="0" smtClean="0"/>
              <a:t>Aumentare la consapevolezza del proprio stile comunicativo</a:t>
            </a:r>
          </a:p>
          <a:p>
            <a:pPr marL="354013" indent="-354013" defTabSz="457200" eaLnBrk="0" fontAlgn="t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entury Gothic" pitchFamily="34" charset="0"/>
              <a:buAutoNum type="arabicPeriod"/>
            </a:pPr>
            <a:r>
              <a:rPr lang="it-IT" sz="2000" b="0" dirty="0" smtClean="0"/>
              <a:t>Acquisire strumenti per comunicare efficacemente con gli altri</a:t>
            </a:r>
          </a:p>
          <a:p>
            <a:pPr marL="354013" indent="-354013" defTabSz="457200" eaLnBrk="0" fontAlgn="t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entury Gothic" pitchFamily="34" charset="0"/>
              <a:buAutoNum type="arabicPeriod"/>
            </a:pPr>
            <a:r>
              <a:rPr lang="it-IT" sz="2000" b="0" dirty="0" smtClean="0"/>
              <a:t>Affrontare il pubblico senza paura</a:t>
            </a:r>
            <a:endParaRPr lang="it-IT" sz="2000" b="0" dirty="0"/>
          </a:p>
          <a:p>
            <a:pPr marL="354013" indent="-354013" defTabSz="457200" eaLnBrk="0" fontAlgn="t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entury Gothic" pitchFamily="34" charset="0"/>
              <a:buAutoNum type="arabicPeriod"/>
            </a:pPr>
            <a:r>
              <a:rPr lang="it-IT" sz="2000" b="0" dirty="0" smtClean="0"/>
              <a:t>Strutturare una presentazione/</a:t>
            </a:r>
            <a:r>
              <a:rPr lang="it-IT" sz="2000" b="0" dirty="0" err="1" smtClean="0"/>
              <a:t>speech</a:t>
            </a:r>
            <a:r>
              <a:rPr lang="it-IT" sz="2000" b="0" dirty="0" smtClean="0"/>
              <a:t> efficace</a:t>
            </a:r>
            <a:endParaRPr lang="it-IT" sz="2000" b="0" dirty="0"/>
          </a:p>
          <a:p>
            <a:pPr marL="354013" lvl="0" indent="-354013" defTabSz="457200" eaLnBrk="0" fontAlgn="t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entury Gothic" pitchFamily="34" charset="0"/>
              <a:buAutoNum type="arabicPeriod"/>
              <a:defRPr/>
            </a:pPr>
            <a:r>
              <a:rPr lang="it-IT" sz="2000" b="0" dirty="0" smtClean="0">
                <a:cs typeface="ＭＳ Ｐゴシック" charset="0"/>
              </a:rPr>
              <a:t>Prepararsi al colloquio di lavoro</a:t>
            </a:r>
          </a:p>
          <a:p>
            <a:pPr marL="354013" lvl="0" indent="-354013" defTabSz="457200" eaLnBrk="0" fontAlgn="t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Century Gothic" pitchFamily="34" charset="0"/>
              <a:buAutoNum type="arabicPeriod"/>
              <a:defRPr/>
            </a:pPr>
            <a:r>
              <a:rPr lang="it-IT" sz="2000" b="0" dirty="0" smtClean="0">
                <a:cs typeface="ＭＳ Ｐゴシック" charset="0"/>
              </a:rPr>
              <a:t>Sperimentarsi</a:t>
            </a:r>
            <a:r>
              <a:rPr lang="it-IT" sz="2000" b="0" dirty="0">
                <a:cs typeface="ＭＳ Ｐゴシック" charset="0"/>
              </a:rPr>
              <a:t> </a:t>
            </a:r>
            <a:r>
              <a:rPr lang="it-IT" sz="2000" b="0" dirty="0" smtClean="0">
                <a:cs typeface="ＭＳ Ｐゴシック" charset="0"/>
              </a:rPr>
              <a:t>in prima persona e scoprire le proprie potenzialità </a:t>
            </a:r>
            <a:endParaRPr lang="it-IT" sz="2000" b="0" dirty="0">
              <a:cs typeface="ＭＳ Ｐゴシック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116012" y="0"/>
            <a:ext cx="8027988" cy="5760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Modalità di valutazione</a:t>
            </a:r>
            <a:endParaRPr lang="it-IT" dirty="0"/>
          </a:p>
        </p:txBody>
      </p:sp>
      <p:sp>
        <p:nvSpPr>
          <p:cNvPr id="14" name="Segnaposto contenuto 6"/>
          <p:cNvSpPr txBox="1">
            <a:spLocks/>
          </p:cNvSpPr>
          <p:nvPr/>
        </p:nvSpPr>
        <p:spPr bwMode="auto">
          <a:xfrm>
            <a:off x="1116013" y="1000108"/>
            <a:ext cx="77771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algn="just" defTabSz="457200" eaLnBrk="0" fontAlgn="t" hangingPunct="0">
              <a:spcBef>
                <a:spcPts val="200"/>
              </a:spcBef>
              <a:spcAft>
                <a:spcPts val="200"/>
              </a:spcAft>
            </a:pPr>
            <a:r>
              <a:rPr lang="it-IT" sz="2000" b="0" dirty="0" smtClean="0"/>
              <a:t>Le modalità di valutazione dipenderanno dal numero di studenti:</a:t>
            </a:r>
          </a:p>
          <a:p>
            <a:pPr marL="354013" indent="-354013" algn="just" defTabSz="457200" eaLnBrk="0" fontAlgn="t" hangingPunct="0">
              <a:spcBef>
                <a:spcPts val="200"/>
              </a:spcBef>
              <a:spcAft>
                <a:spcPts val="200"/>
              </a:spcAft>
            </a:pPr>
            <a:endParaRPr lang="it-IT" sz="2000" b="0" dirty="0" smtClean="0"/>
          </a:p>
          <a:p>
            <a:pPr marL="354013" indent="-354013" algn="just" defTabSz="457200" eaLnBrk="0" fontAlgn="t" hangingPunct="0">
              <a:spcBef>
                <a:spcPts val="200"/>
              </a:spcBef>
              <a:spcAft>
                <a:spcPts val="200"/>
              </a:spcAft>
              <a:buFont typeface="+mj-lt"/>
              <a:buAutoNum type="alphaUcPeriod"/>
            </a:pPr>
            <a:r>
              <a:rPr lang="it-IT" sz="2000" b="0" dirty="0" smtClean="0"/>
              <a:t>Per </a:t>
            </a:r>
            <a:r>
              <a:rPr lang="it-IT" sz="2000" b="0" dirty="0"/>
              <a:t>aule </a:t>
            </a:r>
            <a:r>
              <a:rPr lang="it-IT" sz="2000" b="0" dirty="0" smtClean="0"/>
              <a:t>fino a 20-25 studenti:</a:t>
            </a:r>
            <a:endParaRPr lang="it-IT" sz="2000" b="0" dirty="0"/>
          </a:p>
          <a:p>
            <a:pPr marL="712788" indent="-357188" algn="just" defTabSz="457200" eaLnBrk="0" fontAlgn="t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it-IT" sz="2000" b="0" dirty="0" smtClean="0"/>
              <a:t>Presenze, partecipazione, presentazione di </a:t>
            </a:r>
            <a:r>
              <a:rPr lang="it-IT" sz="2000" b="0" dirty="0"/>
              <a:t>progetto</a:t>
            </a:r>
          </a:p>
          <a:p>
            <a:pPr marL="354013" indent="-354013" algn="just" defTabSz="457200" eaLnBrk="0" fontAlgn="t" hangingPunct="0">
              <a:spcBef>
                <a:spcPts val="200"/>
              </a:spcBef>
              <a:spcAft>
                <a:spcPts val="200"/>
              </a:spcAft>
            </a:pPr>
            <a:endParaRPr lang="it-IT" sz="2000" b="0" dirty="0" smtClean="0"/>
          </a:p>
          <a:p>
            <a:pPr marL="354013" indent="-354013" algn="just" defTabSz="457200" eaLnBrk="0" fontAlgn="t" hangingPunct="0">
              <a:spcBef>
                <a:spcPts val="200"/>
              </a:spcBef>
              <a:spcAft>
                <a:spcPts val="200"/>
              </a:spcAft>
              <a:buFont typeface="+mj-lt"/>
              <a:buAutoNum type="alphaUcPeriod" startAt="2"/>
            </a:pPr>
            <a:r>
              <a:rPr lang="it-IT" sz="2000" b="0" dirty="0" smtClean="0"/>
              <a:t>Per </a:t>
            </a:r>
            <a:r>
              <a:rPr lang="it-IT" sz="2000" b="0" dirty="0"/>
              <a:t>aule con più di </a:t>
            </a:r>
            <a:r>
              <a:rPr lang="it-IT" sz="2000" b="0" dirty="0" smtClean="0"/>
              <a:t>30 </a:t>
            </a:r>
            <a:r>
              <a:rPr lang="it-IT" sz="2000" b="0" dirty="0"/>
              <a:t>studenti:</a:t>
            </a:r>
          </a:p>
          <a:p>
            <a:pPr marL="709613" indent="-354013" algn="just" defTabSz="457200" eaLnBrk="0" fontAlgn="t" hangingPunct="0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</a:pPr>
            <a:r>
              <a:rPr lang="it-IT" sz="2000" b="0" dirty="0"/>
              <a:t>Questionario a risposta multipla sui contenuti del corso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 smtClean="0"/>
              <a:t>Dubbi, domande, </a:t>
            </a:r>
            <a:r>
              <a:rPr lang="it-IT" dirty="0" err="1" smtClean="0"/>
              <a:t>perplessità…</a:t>
            </a:r>
            <a:endParaRPr lang="it-IT" dirty="0" smtClean="0"/>
          </a:p>
        </p:txBody>
      </p:sp>
      <p:pic>
        <p:nvPicPr>
          <p:cNvPr id="4" name="Picture 5" descr="http://richardwiseman.files.wordpress.com/2009/05/question-mark3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4275" y="654050"/>
            <a:ext cx="4662488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0157" y="80963"/>
            <a:ext cx="6257925" cy="488950"/>
          </a:xfrm>
        </p:spPr>
        <p:txBody>
          <a:bodyPr>
            <a:noAutofit/>
          </a:bodyPr>
          <a:lstStyle/>
          <a:p>
            <a:pPr eaLnBrk="1" hangingPunct="1"/>
            <a:r>
              <a:rPr lang="it-IT" dirty="0" smtClean="0"/>
              <a:t>Una citazione</a:t>
            </a:r>
          </a:p>
        </p:txBody>
      </p:sp>
      <p:pic>
        <p:nvPicPr>
          <p:cNvPr id="107527" name="Picture 7" descr="Galileo Galile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13" y="2643182"/>
            <a:ext cx="2413000" cy="3448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994025" y="5643578"/>
            <a:ext cx="3154363" cy="4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490" tIns="44745" rIns="89490" bIns="44745">
            <a:spAutoFit/>
          </a:bodyPr>
          <a:lstStyle/>
          <a:p>
            <a:pPr algn="r" defTabSz="895350" eaLnBrk="0" hangingPunct="0">
              <a:spcBef>
                <a:spcPct val="50000"/>
              </a:spcBef>
              <a:defRPr/>
            </a:pPr>
            <a:r>
              <a:rPr lang="it-IT" sz="2600" b="1" dirty="0">
                <a:ea typeface="Tahoma" pitchFamily="34" charset="0"/>
                <a:cs typeface="Tahoma" pitchFamily="34" charset="0"/>
              </a:rPr>
              <a:t>Galileo Galilei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1131919" y="1071546"/>
            <a:ext cx="7869237" cy="8905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9490" tIns="44745" rIns="89490" bIns="44745">
            <a:spAutoFit/>
          </a:bodyPr>
          <a:lstStyle/>
          <a:p>
            <a:pPr defTabSz="895350" eaLnBrk="0" hangingPunct="0">
              <a:spcBef>
                <a:spcPct val="30000"/>
              </a:spcBef>
              <a:tabLst>
                <a:tab pos="8340725" algn="r"/>
              </a:tabLst>
            </a:pPr>
            <a:r>
              <a:rPr lang="it-IT" sz="2600" i="1" dirty="0">
                <a:latin typeface="Tahoma" pitchFamily="34" charset="0"/>
              </a:rPr>
              <a:t>Non puoi insegnare qualche cosa a un uomo, </a:t>
            </a:r>
            <a:br>
              <a:rPr lang="it-IT" sz="2600" i="1" dirty="0">
                <a:latin typeface="Tahoma" pitchFamily="34" charset="0"/>
              </a:rPr>
            </a:br>
            <a:r>
              <a:rPr lang="it-IT" sz="2600" i="1" dirty="0">
                <a:latin typeface="Tahoma" pitchFamily="34" charset="0"/>
              </a:rPr>
              <a:t>puoi solo aiutarlo a scoprirla dentro di sé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  <p:bldP spid="1075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74" y="1500174"/>
            <a:ext cx="7386668" cy="646331"/>
          </a:xfrm>
        </p:spPr>
        <p:txBody>
          <a:bodyPr/>
          <a:lstStyle/>
          <a:p>
            <a:pPr>
              <a:defRPr/>
            </a:pPr>
            <a:r>
              <a:rPr lang="it-IT" sz="3600" dirty="0" smtClean="0"/>
              <a:t>Grazie dell’attenzione!</a:t>
            </a:r>
            <a:endParaRPr lang="it-IT" sz="3600" dirty="0"/>
          </a:p>
        </p:txBody>
      </p:sp>
      <p:pic>
        <p:nvPicPr>
          <p:cNvPr id="35842" name="Picture 2" descr="C:\Documents and Settings\MANFREDI\Desktop\logo_pol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11611" y="2357430"/>
            <a:ext cx="2446339" cy="2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214414" y="607870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>
                    <a:lumMod val="50000"/>
                  </a:schemeClr>
                </a:solidFill>
                <a:cs typeface="+mj-cs"/>
              </a:rPr>
              <a:t>Docente: Simone Bandini </a:t>
            </a:r>
            <a:r>
              <a:rPr lang="it-IT" sz="1800" dirty="0" smtClean="0">
                <a:solidFill>
                  <a:schemeClr val="bg1">
                    <a:lumMod val="50000"/>
                  </a:schemeClr>
                </a:solidFill>
                <a:cs typeface="+mj-cs"/>
              </a:rPr>
              <a:t>Buti</a:t>
            </a:r>
            <a:endParaRPr lang="it-IT" sz="1800" dirty="0">
              <a:solidFill>
                <a:schemeClr val="bg1">
                  <a:lumMod val="50000"/>
                </a:schemeClr>
              </a:solidFill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54929" y="4871877"/>
            <a:ext cx="7386668" cy="830997"/>
          </a:xfrm>
          <a:prstGeom prst="rect">
            <a:avLst/>
          </a:prstGeom>
        </p:spPr>
        <p:txBody>
          <a:bodyPr vert="horz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j-cs"/>
              </a:rPr>
              <a:t>Io e gli Altri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j-cs"/>
              </a:rPr>
              <a:t/>
            </a:r>
            <a:b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j-cs"/>
              </a:rPr>
            </a:b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j-cs"/>
              </a:rPr>
              <a:t>Conoscere se stessi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j-cs"/>
              </a:rPr>
              <a:t>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j-cs"/>
              </a:rPr>
              <a:t>e comunicare con successo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2" y="0"/>
            <a:ext cx="8027988" cy="5760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I nostri clienti</a:t>
            </a:r>
            <a:endParaRPr lang="it-IT" dirty="0"/>
          </a:p>
        </p:txBody>
      </p:sp>
      <p:pic>
        <p:nvPicPr>
          <p:cNvPr id="5" name="Picture 2" descr="C:\Documents and Settings\MANFREDI\Desktop\vodafone-logo-v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229225"/>
            <a:ext cx="13112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227138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R:\NEW CREA SERVER\CreAttività\SITO WEB\Sito CreA\loghi aziende\Aziende\logo novartis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036" b="34544"/>
          <a:stretch>
            <a:fillRect/>
          </a:stretch>
        </p:blipFill>
        <p:spPr bwMode="auto">
          <a:xfrm>
            <a:off x="2773363" y="2927350"/>
            <a:ext cx="1946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R:\NEW CREA SERVER\CreAttività\SITO WEB\Sito CreA\loghi aziende\Aziende\logo_basf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4975" y="5233988"/>
            <a:ext cx="15700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0" descr="R:\NEW CREA SERVER\CreAttività\SITO WEB\Sito CreA\loghi aziende\Aziende\Seat istituzionale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963" y="1879600"/>
            <a:ext cx="1254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5128"/>
          <a:stretch>
            <a:fillRect/>
          </a:stretch>
        </p:blipFill>
        <p:spPr bwMode="auto">
          <a:xfrm>
            <a:off x="5119688" y="1016000"/>
            <a:ext cx="2519362" cy="604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2" descr="http://t2.gstatic.com/images?q=tbn:ANd9GcRm6jbwTwe-vbT_vmN0UiPZDf48-ToBcPHRhEgxVd-ZmqbpFZPkA_aaoNvZ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8650" y="2087563"/>
            <a:ext cx="13350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inside.im.it/hp-logo-3d-291x3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2538" y="4654550"/>
            <a:ext cx="9112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qnm.it/wp-content/uploads/2011/03/CheBanca-logo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807" b="31740"/>
          <a:stretch>
            <a:fillRect/>
          </a:stretch>
        </p:blipFill>
        <p:spPr bwMode="auto">
          <a:xfrm>
            <a:off x="1338263" y="3571875"/>
            <a:ext cx="17526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ttp://shopsandthecity.blogosfere.it/images/logo_carrefour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95" b="25801"/>
          <a:stretch>
            <a:fillRect/>
          </a:stretch>
        </p:blipFill>
        <p:spPr bwMode="auto">
          <a:xfrm>
            <a:off x="3865563" y="6096000"/>
            <a:ext cx="330517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http://www.baterieauditiva.ro/images/Varta_logo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04" b="16649"/>
          <a:stretch>
            <a:fillRect/>
          </a:stretch>
        </p:blipFill>
        <p:spPr bwMode="auto">
          <a:xfrm>
            <a:off x="7164388" y="3429000"/>
            <a:ext cx="163671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http://static.blogo.it/motorsportblog/117959_pirelli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5563" y="1933575"/>
            <a:ext cx="10255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http://2.bp.blogspot.com/_hkhv2Xypgww/TSI0NvJDRUI/AAAAAAAAALE/YpEjpxag0l8/s1600/Henkel+Logo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9763" y="3494088"/>
            <a:ext cx="13557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http://www.colombaraimpianti.com/images/Marchi/ideal_standard_logo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005263"/>
            <a:ext cx="1651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MANFREDI\Desktop\BPSolar_trasp.gif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7163" y="2144713"/>
            <a:ext cx="1854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Documents and Settings\MANFREDI\Desktop\logo_Telecom-Italia.gif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0563" y="4414838"/>
            <a:ext cx="18510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C:\Documents and Settings\MANFREDI\Desktop\imagesCAX4WQC9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5263" y="5489575"/>
            <a:ext cx="11064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307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1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3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93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2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93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93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9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3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93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93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93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4"/>
                            </p:stCondLst>
                            <p:childTnLst>
                              <p:par>
                                <p:cTn id="8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93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93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93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5"/>
                            </p:stCondLst>
                            <p:childTnLst>
                              <p:par>
                                <p:cTn id="9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93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93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6"/>
                            </p:stCondLst>
                            <p:childTnLst>
                              <p:par>
                                <p:cTn id="10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93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93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7"/>
                            </p:stCondLst>
                            <p:childTnLst>
                              <p:par>
                                <p:cTn id="1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93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93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8"/>
                            </p:stCondLst>
                            <p:childTnLst>
                              <p:par>
                                <p:cTn id="1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93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93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0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2" dur="193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9"/>
                            </p:stCondLst>
                            <p:childTnLst>
                              <p:par>
                                <p:cTn id="1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93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193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19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193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10"/>
                            </p:stCondLst>
                            <p:childTnLst>
                              <p:par>
                                <p:cTn id="1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93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193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0" dur="193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2" dur="193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11"/>
                            </p:stCondLst>
                            <p:childTnLst>
                              <p:par>
                                <p:cTn id="1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93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193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0" dur="19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2" dur="193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12"/>
                            </p:stCondLst>
                            <p:childTnLst>
                              <p:par>
                                <p:cTn id="1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93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193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0" dur="19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2" dur="19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128744" y="1071546"/>
            <a:ext cx="7872412" cy="1290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9490" tIns="44745" rIns="89490" bIns="44745">
            <a:spAutoFit/>
          </a:bodyPr>
          <a:lstStyle/>
          <a:p>
            <a:pPr defTabSz="895350" eaLnBrk="0" hangingPunct="0">
              <a:spcBef>
                <a:spcPct val="30000"/>
              </a:spcBef>
              <a:tabLst>
                <a:tab pos="8340725" algn="r"/>
              </a:tabLst>
            </a:pPr>
            <a:r>
              <a:rPr lang="it-IT" sz="2600" i="1" dirty="0">
                <a:latin typeface="Tahoma" pitchFamily="34" charset="0"/>
              </a:rPr>
              <a:t>Non è detto che cambiando si migliora, </a:t>
            </a:r>
            <a:br>
              <a:rPr lang="it-IT" sz="2600" i="1" dirty="0">
                <a:latin typeface="Tahoma" pitchFamily="34" charset="0"/>
              </a:rPr>
            </a:br>
            <a:r>
              <a:rPr lang="it-IT" sz="2600" i="1" dirty="0">
                <a:latin typeface="Tahoma" pitchFamily="34" charset="0"/>
              </a:rPr>
              <a:t>ma è certo che per migliorare </a:t>
            </a:r>
            <a:r>
              <a:rPr lang="it-IT" sz="2600" i="1" dirty="0" smtClean="0">
                <a:latin typeface="Tahoma" pitchFamily="34" charset="0"/>
              </a:rPr>
              <a:t>bisogna cambiare</a:t>
            </a:r>
            <a:endParaRPr lang="it-IT" sz="2600" i="1" dirty="0">
              <a:latin typeface="Tahoma" pitchFamily="34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00157" y="84138"/>
            <a:ext cx="6257925" cy="488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>Una citazione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227149" y="5653171"/>
            <a:ext cx="4916487" cy="4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490" tIns="44745" rIns="89490" bIns="44745">
            <a:spAutoFit/>
          </a:bodyPr>
          <a:lstStyle/>
          <a:p>
            <a:pPr algn="r" defTabSz="895350" eaLnBrk="0" hangingPunct="0">
              <a:spcBef>
                <a:spcPct val="50000"/>
              </a:spcBef>
              <a:defRPr/>
            </a:pPr>
            <a:r>
              <a:rPr lang="en-GB" sz="2600" dirty="0">
                <a:ea typeface="Tahoma" pitchFamily="34" charset="0"/>
                <a:cs typeface="Tahoma" pitchFamily="34" charset="0"/>
              </a:rPr>
              <a:t>Winston Churchill</a:t>
            </a:r>
            <a:endParaRPr lang="it-IT" sz="26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15721" name="Picture 9" descr="churchill%20vic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363" y="2714620"/>
            <a:ext cx="2352727" cy="332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20" grpId="0"/>
    </p:bld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itolo Gial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Gial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Titolo Vio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Vio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olo Grig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rig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itolo Ver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Ver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Titolo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Titolo Ros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Ross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rgbClr val="17375E"/>
            </a:solidFill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NewCreATemplate</Template>
  <TotalTime>0</TotalTime>
  <Words>234</Words>
  <Application>Microsoft Office PowerPoint</Application>
  <PresentationFormat>Presentazione su schermo (4:3)</PresentationFormat>
  <Paragraphs>56</Paragraphs>
  <Slides>10</Slides>
  <Notes>10</Notes>
  <HiddenSlides>2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Titoli diapositive</vt:lpstr>
      </vt:variant>
      <vt:variant>
        <vt:i4>10</vt:i4>
      </vt:variant>
    </vt:vector>
  </HeadingPairs>
  <TitlesOfParts>
    <vt:vector size="23" baseType="lpstr">
      <vt:lpstr>Copertina</vt:lpstr>
      <vt:lpstr>Titolo Grigio</vt:lpstr>
      <vt:lpstr>Grigio</vt:lpstr>
      <vt:lpstr>Titolo Verde</vt:lpstr>
      <vt:lpstr>Verde</vt:lpstr>
      <vt:lpstr>Titolo Blu</vt:lpstr>
      <vt:lpstr>Blu</vt:lpstr>
      <vt:lpstr>Titolo Rosso</vt:lpstr>
      <vt:lpstr>Rosso</vt:lpstr>
      <vt:lpstr>Titolo Giallo</vt:lpstr>
      <vt:lpstr>Giallo</vt:lpstr>
      <vt:lpstr>Titolo Viola</vt:lpstr>
      <vt:lpstr>Viola</vt:lpstr>
      <vt:lpstr>Io e gli Altri Conoscere se stessi e comunicare con successo</vt:lpstr>
      <vt:lpstr>Argomenti trattati</vt:lpstr>
      <vt:lpstr>Obiettivi del corso</vt:lpstr>
      <vt:lpstr>Modalità di valutazione</vt:lpstr>
      <vt:lpstr>Dubbi, domande, perplessità…</vt:lpstr>
      <vt:lpstr>Una citazione</vt:lpstr>
      <vt:lpstr>Grazie dell’attenzione!</vt:lpstr>
      <vt:lpstr>I nostri clienti</vt:lpstr>
      <vt:lpstr>Una citazione</vt:lpstr>
      <vt:lpstr>Una citazione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Simone Bandini Buti</dc:creator>
  <cp:lastModifiedBy>Simone Bandini Buti</cp:lastModifiedBy>
  <cp:revision>136</cp:revision>
  <dcterms:created xsi:type="dcterms:W3CDTF">2012-01-20T13:55:53Z</dcterms:created>
  <dcterms:modified xsi:type="dcterms:W3CDTF">2012-09-10T08:25:57Z</dcterms:modified>
</cp:coreProperties>
</file>