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326" r:id="rId4"/>
    <p:sldId id="266" r:id="rId5"/>
    <p:sldId id="267" r:id="rId6"/>
    <p:sldId id="313" r:id="rId7"/>
    <p:sldId id="327" r:id="rId8"/>
    <p:sldId id="320" r:id="rId9"/>
    <p:sldId id="321" r:id="rId10"/>
    <p:sldId id="319" r:id="rId11"/>
    <p:sldId id="314" r:id="rId12"/>
    <p:sldId id="323" r:id="rId13"/>
    <p:sldId id="324" r:id="rId14"/>
    <p:sldId id="330" r:id="rId15"/>
    <p:sldId id="315" r:id="rId16"/>
    <p:sldId id="318" r:id="rId17"/>
    <p:sldId id="325" r:id="rId18"/>
    <p:sldId id="328" r:id="rId19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6E"/>
    <a:srgbClr val="2C5986"/>
    <a:srgbClr val="0033CC"/>
    <a:srgbClr val="004F84"/>
    <a:srgbClr val="004C80"/>
    <a:srgbClr val="004D82"/>
    <a:srgbClr val="85A8C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705" autoAdjust="0"/>
  </p:normalViewPr>
  <p:slideViewPr>
    <p:cSldViewPr>
      <p:cViewPr>
        <p:scale>
          <a:sx n="75" d="100"/>
          <a:sy n="75" d="100"/>
        </p:scale>
        <p:origin x="-1740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97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98BF9EC8-9443-4508-A18F-75E3E4AB70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975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C97C0FBA-D72D-465C-B869-876AD4D68B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260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6673F-9666-4B52-B2B5-3CCA9537C389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8975" y="803275"/>
            <a:ext cx="5360988" cy="402113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5089525"/>
            <a:ext cx="4940300" cy="4824413"/>
          </a:xfrm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3" name="Picture 73" descr="sfondo-ppt4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2" descr="powerpoint0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89138"/>
            <a:ext cx="223202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0B892-5446-4044-9A23-E525FF27A4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91338" y="34925"/>
            <a:ext cx="2057400" cy="5984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19138" y="34925"/>
            <a:ext cx="6019800" cy="5984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0FD3-7543-45D0-8138-CA07F08938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C2CC9-BE42-4071-BC46-502CCFBD6C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CE993-73A6-4CBD-8BB5-24A2D7C0B5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9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0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EDDB6-D73E-4B42-8B73-4E8537511D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0D411-0620-4A5A-8F28-09789535E4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772B-0CA6-4CC7-8F15-88B51D7DB3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2CE6B-8773-4F7B-9FA8-C4C6411572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8B9D8-7AEE-4E73-AD0A-8898093AC3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CEF35-0D4E-4DEF-AF42-3D686F1DE9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0" descr="dow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9" descr="u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9138" y="34925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Titolo diapositiva</a:t>
            </a:r>
          </a:p>
        </p:txBody>
      </p:sp>
      <p:sp>
        <p:nvSpPr>
          <p:cNvPr id="1029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668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il testo</a:t>
            </a:r>
          </a:p>
          <a:p>
            <a:pPr lvl="1"/>
            <a:r>
              <a:rPr lang="it-IT" smtClean="0"/>
              <a:t>Testo</a:t>
            </a:r>
          </a:p>
          <a:p>
            <a:pPr lvl="2"/>
            <a:r>
              <a:rPr lang="it-IT" smtClean="0"/>
              <a:t>Testo</a:t>
            </a:r>
          </a:p>
          <a:p>
            <a:pPr lvl="3"/>
            <a:r>
              <a:rPr lang="it-IT" smtClean="0"/>
              <a:t>testo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613525"/>
            <a:ext cx="1362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600" b="1">
                <a:solidFill>
                  <a:srgbClr val="FF9900"/>
                </a:solidFill>
              </a:defRPr>
            </a:lvl1pPr>
          </a:lstStyle>
          <a:p>
            <a:pPr>
              <a:defRPr/>
            </a:pPr>
            <a:fld id="{F7A6DE61-F516-4989-BC74-5F834B17F3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95" name="Text Box 71"/>
          <p:cNvSpPr txBox="1">
            <a:spLocks noChangeArrowheads="1"/>
          </p:cNvSpPr>
          <p:nvPr userDrawn="1"/>
        </p:nvSpPr>
        <p:spPr bwMode="auto">
          <a:xfrm>
            <a:off x="228600" y="6569075"/>
            <a:ext cx="449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it-IT" sz="1200" b="1" dirty="0">
                <a:solidFill>
                  <a:srgbClr val="003F6E"/>
                </a:solidFill>
              </a:rPr>
              <a:t>Marco Mazzola</a:t>
            </a:r>
          </a:p>
        </p:txBody>
      </p:sp>
      <p:pic>
        <p:nvPicPr>
          <p:cNvPr id="1032" name="Picture 82" descr="powerpoint0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37500" y="161925"/>
            <a:ext cx="10985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D8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iff"/><Relationship Id="rId3" Type="http://schemas.openxmlformats.org/officeDocument/2006/relationships/image" Target="../media/image27.png"/><Relationship Id="rId7" Type="http://schemas.openxmlformats.org/officeDocument/2006/relationships/image" Target="../media/image31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tiff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5"/>
          <p:cNvSpPr txBox="1">
            <a:spLocks noChangeArrowheads="1"/>
          </p:cNvSpPr>
          <p:nvPr/>
        </p:nvSpPr>
        <p:spPr bwMode="auto">
          <a:xfrm>
            <a:off x="1457325" y="4572000"/>
            <a:ext cx="6248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it-IT" sz="1400" dirty="0">
              <a:solidFill>
                <a:srgbClr val="003F6E"/>
              </a:solidFill>
            </a:endParaRPr>
          </a:p>
        </p:txBody>
      </p:sp>
      <p:sp>
        <p:nvSpPr>
          <p:cNvPr id="3075" name="Rettangolo 2"/>
          <p:cNvSpPr>
            <a:spLocks noChangeArrowheads="1"/>
          </p:cNvSpPr>
          <p:nvPr/>
        </p:nvSpPr>
        <p:spPr bwMode="auto">
          <a:xfrm>
            <a:off x="3500438" y="214313"/>
            <a:ext cx="4429125" cy="1071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it-IT" sz="1400">
              <a:solidFill>
                <a:srgbClr val="003F6E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67260" y="0"/>
            <a:ext cx="58692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sz="2000" dirty="0" smtClean="0">
              <a:solidFill>
                <a:srgbClr val="003F6E"/>
              </a:solidFill>
              <a:latin typeface="Garamond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sz="2000" dirty="0">
              <a:solidFill>
                <a:srgbClr val="003F6E"/>
              </a:solidFill>
              <a:latin typeface="Garamond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sz="2000" dirty="0" smtClean="0">
              <a:solidFill>
                <a:srgbClr val="003F6E"/>
              </a:solidFill>
              <a:latin typeface="Garamond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dirty="0" smtClean="0">
                <a:solidFill>
                  <a:srgbClr val="003F6E"/>
                </a:solidFill>
                <a:latin typeface="Garamond" pitchFamily="18" charset="0"/>
              </a:rPr>
              <a:t>Facoltà del Design</a:t>
            </a:r>
            <a:endParaRPr lang="it-IT" dirty="0">
              <a:solidFill>
                <a:srgbClr val="003F6E"/>
              </a:solidFill>
              <a:latin typeface="Garamond" pitchFamily="18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1425575" y="4333875"/>
            <a:ext cx="77184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r>
              <a:rPr lang="it-IT" sz="4000" b="0" dirty="0" smtClean="0">
                <a:latin typeface="Garamond" pitchFamily="18" charset="0"/>
              </a:rPr>
              <a:t>Corso di Ergonomia per il Design</a:t>
            </a:r>
            <a:endParaRPr lang="en-GB" sz="4400" dirty="0" smtClean="0"/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 bwMode="auto">
          <a:xfrm>
            <a:off x="1619672" y="5661248"/>
            <a:ext cx="6172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8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en-GB" b="1" dirty="0" smtClean="0">
                <a:solidFill>
                  <a:srgbClr val="003F6E"/>
                </a:solidFill>
                <a:latin typeface="Garamond" pitchFamily="18" charset="0"/>
              </a:rPr>
              <a:t>AA 2012-2013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b="1" dirty="0" smtClean="0">
                <a:solidFill>
                  <a:srgbClr val="003F6E"/>
                </a:solidFill>
                <a:latin typeface="Garamond" pitchFamily="18" charset="0"/>
              </a:rPr>
              <a:t>3° Anno - II </a:t>
            </a:r>
            <a:r>
              <a:rPr lang="en-GB" b="1" dirty="0" err="1" smtClean="0">
                <a:solidFill>
                  <a:srgbClr val="003F6E"/>
                </a:solidFill>
                <a:latin typeface="Garamond" pitchFamily="18" charset="0"/>
              </a:rPr>
              <a:t>Semestre</a:t>
            </a:r>
            <a:endParaRPr lang="en-GB" b="1" dirty="0" smtClean="0">
              <a:solidFill>
                <a:srgbClr val="003F6E"/>
              </a:solidFill>
              <a:latin typeface="Garamond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b="1" dirty="0" err="1" smtClean="0">
                <a:solidFill>
                  <a:srgbClr val="003F6E"/>
                </a:solidFill>
                <a:latin typeface="Garamond" pitchFamily="18" charset="0"/>
              </a:rPr>
              <a:t>Corso</a:t>
            </a:r>
            <a:r>
              <a:rPr lang="en-GB" b="1" dirty="0" smtClean="0">
                <a:solidFill>
                  <a:srgbClr val="003F6E"/>
                </a:solidFill>
                <a:latin typeface="Garamond" pitchFamily="18" charset="0"/>
              </a:rPr>
              <a:t> </a:t>
            </a:r>
            <a:r>
              <a:rPr lang="en-GB" b="1" dirty="0" err="1" smtClean="0">
                <a:solidFill>
                  <a:srgbClr val="003F6E"/>
                </a:solidFill>
                <a:latin typeface="Garamond" pitchFamily="18" charset="0"/>
              </a:rPr>
              <a:t>Interdisciplinare</a:t>
            </a:r>
            <a:endParaRPr lang="en-GB" b="1" dirty="0" smtClean="0">
              <a:solidFill>
                <a:srgbClr val="003F6E"/>
              </a:solidFill>
              <a:latin typeface="Garamond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GB" b="1" dirty="0" smtClean="0">
              <a:solidFill>
                <a:srgbClr val="003F6E"/>
              </a:solidFill>
              <a:latin typeface="Garamond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it-IT" dirty="0" smtClean="0">
              <a:solidFill>
                <a:srgbClr val="003F6E"/>
              </a:solidFill>
              <a:latin typeface="Garamond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GB" dirty="0" smtClean="0">
              <a:solidFill>
                <a:srgbClr val="003F6E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922960"/>
            <a:ext cx="2863083" cy="25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922960"/>
            <a:ext cx="26574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250" y="3373882"/>
            <a:ext cx="3086103" cy="308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2590" y="3429000"/>
            <a:ext cx="2193944" cy="297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719138" y="34925"/>
            <a:ext cx="716523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endParaRPr lang="it-IT" dirty="0" smtClean="0"/>
          </a:p>
          <a:p>
            <a:r>
              <a:rPr lang="it-IT" dirty="0" smtClean="0"/>
              <a:t>Ergonomia Fisica: Biomeccanica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94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C2CC9-BE42-4071-BC46-502CCFBD6C7F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6" name="Titolo 1"/>
          <p:cNvSpPr>
            <a:spLocks/>
          </p:cNvSpPr>
          <p:nvPr/>
        </p:nvSpPr>
        <p:spPr bwMode="auto">
          <a:xfrm>
            <a:off x="719138" y="34925"/>
            <a:ext cx="709322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sz="2200" b="1" dirty="0" smtClean="0">
              <a:solidFill>
                <a:srgbClr val="003F6E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sz="2200" b="1" dirty="0" smtClean="0">
                <a:solidFill>
                  <a:srgbClr val="003F6E"/>
                </a:solidFill>
              </a:rPr>
              <a:t>Antropometria</a:t>
            </a:r>
            <a:endParaRPr lang="it-IT" sz="2200" b="1" dirty="0">
              <a:solidFill>
                <a:srgbClr val="003F6E"/>
              </a:solidFill>
            </a:endParaRPr>
          </a:p>
        </p:txBody>
      </p:sp>
      <p:pic>
        <p:nvPicPr>
          <p:cNvPr id="7" name="Immagine 7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1593569" cy="303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8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048" y="1015530"/>
            <a:ext cx="2129701" cy="386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15" y="4885656"/>
            <a:ext cx="2617449" cy="15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21" y="4885657"/>
            <a:ext cx="2568203" cy="15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tabe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5"/>
            <a:ext cx="3600202" cy="375208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1143000" y="457200"/>
            <a:ext cx="7772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it-IT" sz="3200">
                <a:solidFill>
                  <a:schemeClr val="tx2"/>
                </a:solidFill>
                <a:latin typeface="Verdana" pitchFamily="34" charset="0"/>
              </a:rPr>
              <a:t/>
            </a:r>
            <a:br>
              <a:rPr lang="it-IT" sz="3200">
                <a:solidFill>
                  <a:schemeClr val="tx2"/>
                </a:solidFill>
                <a:latin typeface="Verdana" pitchFamily="34" charset="0"/>
              </a:rPr>
            </a:br>
            <a:endParaRPr lang="it-IT" sz="2300" b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1116013" y="476250"/>
            <a:ext cx="7620000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600" b="1" dirty="0">
              <a:latin typeface="Verdana" pitchFamily="34" charset="0"/>
            </a:endParaRPr>
          </a:p>
          <a:p>
            <a:endParaRPr lang="it-IT" sz="1600" b="1" dirty="0">
              <a:latin typeface="Verdana" pitchFamily="34" charset="0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899592" y="909638"/>
            <a:ext cx="4392612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1600" dirty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Display</a:t>
            </a:r>
            <a:r>
              <a:rPr lang="en-GB" sz="1600" dirty="0">
                <a:solidFill>
                  <a:schemeClr val="hlink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dispositivi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di </a:t>
            </a:r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presentazione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	  </a:t>
            </a:r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delle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informazioni</a:t>
            </a:r>
            <a:endParaRPr lang="en-GB" sz="1600" dirty="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forniscono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all’uomo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un </a:t>
            </a:r>
            <a:r>
              <a:rPr lang="en-GB" sz="1600" i="1" dirty="0">
                <a:latin typeface="Verdana" pitchFamily="34" charset="0"/>
                <a:cs typeface="Times New Roman" pitchFamily="18" charset="0"/>
              </a:rPr>
              <a:t>feedback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sullo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stato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della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macchina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e </a:t>
            </a:r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sul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comportamento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del </a:t>
            </a:r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sistema</a:t>
            </a:r>
            <a:endParaRPr lang="en-GB" sz="1600" dirty="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 sz="1600" dirty="0">
              <a:solidFill>
                <a:schemeClr val="hlink"/>
              </a:solidFill>
              <a:latin typeface="Verdana" pitchFamily="34" charset="0"/>
            </a:endParaRPr>
          </a:p>
        </p:txBody>
      </p:sp>
      <p:pic>
        <p:nvPicPr>
          <p:cNvPr id="171013" name="Picture 5" descr="pla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00" y="3522663"/>
            <a:ext cx="5183146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5034136" y="896938"/>
            <a:ext cx="4392612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1600" dirty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Control</a:t>
            </a:r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dispositivi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di </a:t>
            </a:r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comando</a:t>
            </a:r>
            <a:endParaRPr lang="en-GB" sz="1600" dirty="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consentono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all’operatore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GB" sz="1600" dirty="0">
                <a:latin typeface="Verdana" pitchFamily="34" charset="0"/>
                <a:cs typeface="Times New Roman" pitchFamily="18" charset="0"/>
              </a:rPr>
              <a:t>di </a:t>
            </a:r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influire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sul</a:t>
            </a:r>
            <a:r>
              <a:rPr lang="en-GB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Verdana" pitchFamily="34" charset="0"/>
                <a:cs typeface="Times New Roman" pitchFamily="18" charset="0"/>
              </a:rPr>
              <a:t>sistema</a:t>
            </a:r>
            <a:endParaRPr lang="en-GB" sz="1600" dirty="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r>
              <a:rPr lang="en-GB" sz="1600" dirty="0">
                <a:solidFill>
                  <a:schemeClr val="hlink"/>
                </a:solidFill>
                <a:latin typeface="Verdana" pitchFamily="34" charset="0"/>
                <a:cs typeface="Times New Roman" pitchFamily="18" charset="0"/>
              </a:rPr>
              <a:t>		</a:t>
            </a: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>
              <a:solidFill>
                <a:schemeClr val="hlink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 sz="160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719138" y="34925"/>
            <a:ext cx="5943600" cy="838200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Esempi: Ergonomia dell’Autoveicolo</a:t>
            </a:r>
            <a:endParaRPr lang="it-IT" dirty="0"/>
          </a:p>
        </p:txBody>
      </p:sp>
      <p:graphicFrame>
        <p:nvGraphicFramePr>
          <p:cNvPr id="2" name="Oggetto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384327"/>
              </p:ext>
            </p:extLst>
          </p:nvPr>
        </p:nvGraphicFramePr>
        <p:xfrm>
          <a:off x="6497714" y="3523531"/>
          <a:ext cx="2453330" cy="194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Video clip" r:id="rId4" imgW="6504762" imgH="5133333" progId="Package">
                  <p:embed/>
                </p:oleObj>
              </mc:Choice>
              <mc:Fallback>
                <p:oleObj name="Video clip" r:id="rId4" imgW="6504762" imgH="5133333" progId="Packag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714" y="3523531"/>
                        <a:ext cx="2453330" cy="1943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2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16772B-0CA6-4CC7-8F15-88B51D7DB379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4283968" y="2041670"/>
            <a:ext cx="4716016" cy="3108524"/>
            <a:chOff x="1957388" y="1744291"/>
            <a:chExt cx="5534496" cy="3684588"/>
          </a:xfrm>
        </p:grpSpPr>
        <p:pic>
          <p:nvPicPr>
            <p:cNvPr id="1028" name="Immagine 69" descr="Descrizione: A02E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388" y="1747838"/>
              <a:ext cx="27432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Immagine 70" descr="Descrizione: A02EXY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388" y="1747838"/>
              <a:ext cx="27432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Immagine 71" descr="Descrizione: A02EXZ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388" y="1747838"/>
              <a:ext cx="27432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Immagine 72" descr="Descrizione: A02EYZ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388" y="1747838"/>
              <a:ext cx="27432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magine 8" descr="A02EXY.tif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6484" y="1744291"/>
              <a:ext cx="2743200" cy="1831975"/>
            </a:xfrm>
            <a:prstGeom prst="rect">
              <a:avLst/>
            </a:prstGeom>
          </p:spPr>
        </p:pic>
        <p:pic>
          <p:nvPicPr>
            <p:cNvPr id="10" name="Immagine 9" descr="A02EXZ.tif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3284" y="3596904"/>
              <a:ext cx="2743200" cy="1831975"/>
            </a:xfrm>
            <a:prstGeom prst="rect">
              <a:avLst/>
            </a:prstGeom>
          </p:spPr>
        </p:pic>
        <p:pic>
          <p:nvPicPr>
            <p:cNvPr id="11" name="Immagine 10" descr="A02EYZ.tif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8684" y="3547294"/>
              <a:ext cx="2743200" cy="1831975"/>
            </a:xfrm>
            <a:prstGeom prst="rect">
              <a:avLst/>
            </a:prstGeom>
          </p:spPr>
        </p:pic>
      </p:grpSp>
      <p:sp>
        <p:nvSpPr>
          <p:cNvPr id="6" name="Ovale 5"/>
          <p:cNvSpPr/>
          <p:nvPr/>
        </p:nvSpPr>
        <p:spPr bwMode="auto">
          <a:xfrm>
            <a:off x="1475656" y="1268760"/>
            <a:ext cx="720080" cy="28803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443783" y="1142346"/>
            <a:ext cx="2783825" cy="2431504"/>
            <a:chOff x="131991" y="1429544"/>
            <a:chExt cx="3407410" cy="3238500"/>
          </a:xfrm>
        </p:grpSpPr>
        <p:pic>
          <p:nvPicPr>
            <p:cNvPr id="13" name="Immagine 12" descr="IMGP1934.JPG"/>
            <p:cNvPicPr/>
            <p:nvPr/>
          </p:nvPicPr>
          <p:blipFill rotWithShape="1">
            <a:blip r:embed="rId9" cstate="print"/>
            <a:srcRect t="20545" b="8176"/>
            <a:stretch/>
          </p:blipFill>
          <p:spPr bwMode="auto">
            <a:xfrm>
              <a:off x="131991" y="1429544"/>
              <a:ext cx="3407410" cy="32385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Rettangolo 6"/>
            <p:cNvSpPr/>
            <p:nvPr/>
          </p:nvSpPr>
          <p:spPr bwMode="auto">
            <a:xfrm>
              <a:off x="1331640" y="1675638"/>
              <a:ext cx="653396" cy="2520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9" name="Immagin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8" y="3595932"/>
            <a:ext cx="3455112" cy="2597555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 bwMode="auto">
          <a:xfrm>
            <a:off x="1928826" y="4509120"/>
            <a:ext cx="533819" cy="18922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Esempi: Ergonomia del Gesto Sportivo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85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Immagine 6" descr="Avatar-Sam-Worthington-Zoe-Salda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3852863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magine 8" descr="Performance-Capture-Avat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4770437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4211638" y="4697413"/>
            <a:ext cx="46815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600" dirty="0">
                <a:latin typeface="Swis721 BT" pitchFamily="34" charset="0"/>
              </a:rPr>
              <a:t>Avatar</a:t>
            </a:r>
          </a:p>
          <a:p>
            <a:pPr eaLnBrk="1" hangingPunct="1"/>
            <a:endParaRPr lang="it-IT" sz="1600" dirty="0">
              <a:latin typeface="Swis721 BT" pitchFamily="34" charset="0"/>
            </a:endParaRPr>
          </a:p>
          <a:p>
            <a:pPr eaLnBrk="1" hangingPunct="1"/>
            <a:r>
              <a:rPr lang="it-IT" sz="1600" dirty="0">
                <a:latin typeface="Swis721 BT" pitchFamily="34" charset="0"/>
              </a:rPr>
              <a:t>In un ambiente tridimensionale o virtuale, l'avatar non è che la rappresentazione digitale di chi sta visitando l'ambiente</a:t>
            </a:r>
            <a:r>
              <a:rPr lang="it-IT" sz="1600" dirty="0"/>
              <a:t>. </a:t>
            </a:r>
          </a:p>
        </p:txBody>
      </p:sp>
      <p:sp>
        <p:nvSpPr>
          <p:cNvPr id="11" name="Titolo 1"/>
          <p:cNvSpPr>
            <a:spLocks/>
          </p:cNvSpPr>
          <p:nvPr/>
        </p:nvSpPr>
        <p:spPr bwMode="auto">
          <a:xfrm>
            <a:off x="719138" y="34925"/>
            <a:ext cx="709322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sz="2200" b="1" dirty="0" smtClean="0">
              <a:solidFill>
                <a:srgbClr val="003F6E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sz="2200" b="1" dirty="0" smtClean="0">
                <a:solidFill>
                  <a:srgbClr val="003F6E"/>
                </a:solidFill>
              </a:rPr>
              <a:t>Introduzione al Digital Human </a:t>
            </a:r>
            <a:r>
              <a:rPr lang="it-IT" sz="2200" b="1" dirty="0" err="1" smtClean="0">
                <a:solidFill>
                  <a:srgbClr val="003F6E"/>
                </a:solidFill>
              </a:rPr>
              <a:t>Modeling</a:t>
            </a:r>
            <a:endParaRPr lang="it-IT" sz="2200" b="1" dirty="0">
              <a:solidFill>
                <a:srgbClr val="003F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16650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C2CC9-BE42-4071-BC46-502CCFBD6C7F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pic>
        <p:nvPicPr>
          <p:cNvPr id="5" name="Immagin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28" y="980728"/>
            <a:ext cx="5518241" cy="267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egnaposto contenuto 7" descr="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0820" y="3652676"/>
            <a:ext cx="5514049" cy="2886522"/>
          </a:xfrm>
        </p:spPr>
      </p:pic>
      <p:sp>
        <p:nvSpPr>
          <p:cNvPr id="8" name="Titolo 1"/>
          <p:cNvSpPr>
            <a:spLocks/>
          </p:cNvSpPr>
          <p:nvPr/>
        </p:nvSpPr>
        <p:spPr bwMode="auto">
          <a:xfrm>
            <a:off x="719138" y="34925"/>
            <a:ext cx="709322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sz="2200" b="1" dirty="0" smtClean="0">
              <a:solidFill>
                <a:srgbClr val="003F6E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sz="2200" b="1" dirty="0" smtClean="0">
                <a:solidFill>
                  <a:srgbClr val="003F6E"/>
                </a:solidFill>
              </a:rPr>
              <a:t>Introduzione al Digital Human </a:t>
            </a:r>
            <a:r>
              <a:rPr lang="it-IT" sz="2200" b="1" dirty="0" err="1" smtClean="0">
                <a:solidFill>
                  <a:srgbClr val="003F6E"/>
                </a:solidFill>
              </a:rPr>
              <a:t>Modeling</a:t>
            </a:r>
            <a:endParaRPr lang="it-IT" sz="2200" b="1" dirty="0">
              <a:solidFill>
                <a:srgbClr val="003F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C2CC9-BE42-4071-BC46-502CCFBD6C7F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pic>
        <p:nvPicPr>
          <p:cNvPr id="5" name="Segnaposto contenuto 7" descr="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96975"/>
            <a:ext cx="3978275" cy="2679700"/>
          </a:xfrm>
        </p:spPr>
      </p:pic>
      <p:pic>
        <p:nvPicPr>
          <p:cNvPr id="6" name="Immagine 9" descr="get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96975"/>
            <a:ext cx="356393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0" descr="anybody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76700"/>
            <a:ext cx="25781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1" descr="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05263"/>
            <a:ext cx="43703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>
            <a:spLocks/>
          </p:cNvSpPr>
          <p:nvPr/>
        </p:nvSpPr>
        <p:spPr bwMode="auto">
          <a:xfrm>
            <a:off x="719138" y="34925"/>
            <a:ext cx="709322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sz="2200" b="1" dirty="0" smtClean="0">
              <a:solidFill>
                <a:srgbClr val="003F6E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sz="2200" b="1" dirty="0" smtClean="0">
                <a:solidFill>
                  <a:srgbClr val="003F6E"/>
                </a:solidFill>
              </a:rPr>
              <a:t>Introduzione al Digital Human </a:t>
            </a:r>
            <a:r>
              <a:rPr lang="it-IT" sz="2200" b="1" dirty="0" err="1" smtClean="0">
                <a:solidFill>
                  <a:srgbClr val="003F6E"/>
                </a:solidFill>
              </a:rPr>
              <a:t>Modeling</a:t>
            </a:r>
            <a:endParaRPr lang="it-IT" sz="2200" b="1" dirty="0">
              <a:solidFill>
                <a:srgbClr val="003F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t_anim_2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1640" y="1124744"/>
            <a:ext cx="6604000" cy="4953000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C2CC9-BE42-4071-BC46-502CCFBD6C7F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6" name="Titolo 1"/>
          <p:cNvSpPr>
            <a:spLocks/>
          </p:cNvSpPr>
          <p:nvPr/>
        </p:nvSpPr>
        <p:spPr bwMode="auto">
          <a:xfrm>
            <a:off x="719138" y="34925"/>
            <a:ext cx="709322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sz="2200" b="1" dirty="0" smtClean="0">
              <a:solidFill>
                <a:srgbClr val="003F6E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sz="2200" b="1" dirty="0" smtClean="0">
                <a:solidFill>
                  <a:srgbClr val="003F6E"/>
                </a:solidFill>
              </a:rPr>
              <a:t>Introduzione al Digital Human </a:t>
            </a:r>
            <a:r>
              <a:rPr lang="it-IT" sz="2200" b="1" dirty="0" err="1" smtClean="0">
                <a:solidFill>
                  <a:srgbClr val="003F6E"/>
                </a:solidFill>
              </a:rPr>
              <a:t>Modeling</a:t>
            </a:r>
            <a:endParaRPr lang="it-IT" sz="2200" b="1" dirty="0">
              <a:solidFill>
                <a:srgbClr val="003F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m - tire 1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1938" y="1066800"/>
            <a:ext cx="6604000" cy="4953000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C2CC9-BE42-4071-BC46-502CCFBD6C7F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6" name="Titolo 1"/>
          <p:cNvSpPr>
            <a:spLocks/>
          </p:cNvSpPr>
          <p:nvPr/>
        </p:nvSpPr>
        <p:spPr bwMode="auto">
          <a:xfrm>
            <a:off x="719138" y="34925"/>
            <a:ext cx="709322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sz="2200" b="1" dirty="0" smtClean="0">
              <a:solidFill>
                <a:srgbClr val="003F6E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sz="2200" b="1" dirty="0" smtClean="0">
                <a:solidFill>
                  <a:srgbClr val="003F6E"/>
                </a:solidFill>
              </a:rPr>
              <a:t>Introduzione al Digital Human </a:t>
            </a:r>
            <a:r>
              <a:rPr lang="it-IT" sz="2200" b="1" dirty="0" err="1" smtClean="0">
                <a:solidFill>
                  <a:srgbClr val="003F6E"/>
                </a:solidFill>
              </a:rPr>
              <a:t>Modeling</a:t>
            </a:r>
            <a:endParaRPr lang="it-IT" sz="2200" b="1" dirty="0">
              <a:solidFill>
                <a:srgbClr val="003F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Ergonomia - Definizioni</a:t>
            </a:r>
          </a:p>
        </p:txBody>
      </p:sp>
      <p:sp>
        <p:nvSpPr>
          <p:cNvPr id="6148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L’</a:t>
            </a:r>
            <a:r>
              <a:rPr lang="it-IT" i="1" dirty="0" smtClean="0">
                <a:solidFill>
                  <a:schemeClr val="bg2">
                    <a:lumMod val="75000"/>
                  </a:schemeClr>
                </a:solidFill>
              </a:rPr>
              <a:t>ergonomia</a:t>
            </a: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ha come oggetto </a:t>
            </a:r>
            <a:r>
              <a:rPr lang="it-IT" b="1" dirty="0">
                <a:solidFill>
                  <a:schemeClr val="bg2">
                    <a:lumMod val="75000"/>
                  </a:schemeClr>
                </a:solidFill>
              </a:rPr>
              <a:t>l’attività umana 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in relazione alle diverse condizioni ambientali, strumentali e organizzative in cui si svolge. Il suo scopo attuale è quello di </a:t>
            </a:r>
            <a:r>
              <a:rPr lang="it-IT" b="1" dirty="0">
                <a:solidFill>
                  <a:schemeClr val="bg2">
                    <a:lumMod val="75000"/>
                  </a:schemeClr>
                </a:solidFill>
              </a:rPr>
              <a:t>contribuire alla progettazione 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di oggetti, servizi, ambienti di vita e di lavoro, che </a:t>
            </a:r>
            <a:r>
              <a:rPr lang="it-IT" u="sng" dirty="0">
                <a:solidFill>
                  <a:schemeClr val="bg2">
                    <a:lumMod val="75000"/>
                  </a:schemeClr>
                </a:solidFill>
              </a:rPr>
              <a:t>rispettino i limiti dell’uomo 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e ne </a:t>
            </a:r>
            <a:r>
              <a:rPr lang="it-IT" u="sng" dirty="0">
                <a:solidFill>
                  <a:schemeClr val="bg2">
                    <a:lumMod val="75000"/>
                  </a:schemeClr>
                </a:solidFill>
              </a:rPr>
              <a:t>potenzino le capacità operative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				</a:t>
            </a:r>
            <a:r>
              <a:rPr lang="it-IT" i="1" dirty="0" smtClean="0">
                <a:solidFill>
                  <a:schemeClr val="bg2">
                    <a:lumMod val="75000"/>
                  </a:schemeClr>
                </a:solidFill>
              </a:rPr>
              <a:t>SIE </a:t>
            </a:r>
            <a:r>
              <a:rPr lang="it-IT" i="1" dirty="0">
                <a:solidFill>
                  <a:schemeClr val="bg2">
                    <a:lumMod val="75000"/>
                  </a:schemeClr>
                </a:solidFill>
              </a:rPr>
              <a:t>– Società Italiana Ergonomia</a:t>
            </a:r>
          </a:p>
          <a:p>
            <a:pPr marL="0" indent="0" algn="just">
              <a:spcBef>
                <a:spcPct val="50000"/>
              </a:spcBef>
              <a:buFontTx/>
              <a:buNone/>
            </a:pPr>
            <a:endParaRPr lang="it-IT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14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7231AE-4BC2-4D61-A291-45325BF58A32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2" name="Rettangolo 1"/>
          <p:cNvSpPr/>
          <p:nvPr/>
        </p:nvSpPr>
        <p:spPr>
          <a:xfrm>
            <a:off x="691208" y="3933056"/>
            <a:ext cx="812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bg2">
                    <a:lumMod val="75000"/>
                  </a:schemeClr>
                </a:solidFill>
              </a:rPr>
              <a:t>Ergonomia</a:t>
            </a:r>
            <a:r>
              <a:rPr lang="it-IT" sz="2000" dirty="0">
                <a:solidFill>
                  <a:schemeClr val="bg2">
                    <a:lumMod val="75000"/>
                  </a:schemeClr>
                </a:solidFill>
              </a:rPr>
              <a:t>: disciplina in cui una gran parte della conoscenza è raccolta con l’uso del metodo scientifico, cioè un sistema di </a:t>
            </a:r>
            <a:r>
              <a:rPr lang="it-IT" sz="2000" b="1" dirty="0">
                <a:solidFill>
                  <a:schemeClr val="bg2">
                    <a:lumMod val="75000"/>
                  </a:schemeClr>
                </a:solidFill>
              </a:rPr>
              <a:t>regole</a:t>
            </a:r>
            <a:r>
              <a:rPr lang="it-IT" sz="2000" dirty="0">
                <a:solidFill>
                  <a:schemeClr val="bg2">
                    <a:lumMod val="75000"/>
                  </a:schemeClr>
                </a:solidFill>
              </a:rPr>
              <a:t> e </a:t>
            </a:r>
            <a:r>
              <a:rPr lang="it-IT" sz="2000" b="1" dirty="0">
                <a:solidFill>
                  <a:schemeClr val="bg2">
                    <a:lumMod val="75000"/>
                  </a:schemeClr>
                </a:solidFill>
              </a:rPr>
              <a:t>procedure esplicite </a:t>
            </a:r>
            <a:r>
              <a:rPr lang="it-IT" sz="2000" dirty="0">
                <a:solidFill>
                  <a:schemeClr val="bg2">
                    <a:lumMod val="75000"/>
                  </a:schemeClr>
                </a:solidFill>
              </a:rPr>
              <a:t>su cui basare le ricerche e con cui provare qualsiasi interpretazione o affermazione.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Obiettivi del corso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Illustrare ed apprendere le principali metodologie dell’ergonomia al fine di preparare lo studente all’approccio ergonomico al progetto</a:t>
            </a:r>
          </a:p>
          <a:p>
            <a:pPr algn="just"/>
            <a:endParaRPr lang="it-IT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it-IT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Fornire una base di competenza </a:t>
            </a: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nell’utilizzo di 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tali metodologie attraverso </a:t>
            </a: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software 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e strumenti innovativi con cui tradurre nella pratica gli argomenti appresi durante il corso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C2CC9-BE42-4071-BC46-502CCFBD6C7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6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Argomenti del Corso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Introduzione all’Ergonomia</a:t>
            </a:r>
          </a:p>
          <a:p>
            <a:pPr marL="781050" lvl="1" indent="-381000">
              <a:buFontTx/>
              <a:buAutoNum type="arabicPeriod"/>
            </a:pP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Definizioni ed Inquadramento Generale</a:t>
            </a:r>
          </a:p>
          <a:p>
            <a:pPr marL="781050" lvl="1" indent="-381000">
              <a:buFontTx/>
              <a:buAutoNum type="arabicPeriod"/>
            </a:pP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Aree di Specializzazione</a:t>
            </a:r>
          </a:p>
          <a:p>
            <a:pPr marL="781050" lvl="1" indent="-381000">
              <a:buFontTx/>
              <a:buAutoNum type="arabicPeriod"/>
            </a:pP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Obiettivi</a:t>
            </a:r>
          </a:p>
          <a:p>
            <a:pPr marL="781050" lvl="1" indent="-381000">
              <a:buFontTx/>
              <a:buAutoNum type="arabicPeriod"/>
            </a:pP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Criteri di Progettazione </a:t>
            </a: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Ergonomica</a:t>
            </a:r>
          </a:p>
          <a:p>
            <a:pPr marL="400050" lvl="1" indent="0">
              <a:buNone/>
            </a:pPr>
            <a:endParaRPr lang="it-IT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Usabilità e User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</a:rPr>
              <a:t>Centred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 Design</a:t>
            </a:r>
          </a:p>
          <a:p>
            <a:pPr marL="781050" lvl="1" indent="-381000">
              <a:buFontTx/>
              <a:buAutoNum type="arabicPeriod"/>
            </a:pP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La progettazione User </a:t>
            </a:r>
            <a:r>
              <a:rPr lang="it-IT" sz="1600" dirty="0" err="1" smtClean="0">
                <a:solidFill>
                  <a:schemeClr val="bg2">
                    <a:lumMod val="75000"/>
                  </a:schemeClr>
                </a:solidFill>
              </a:rPr>
              <a:t>Centred</a:t>
            </a:r>
            <a:endParaRPr lang="it-IT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81050" lvl="1" indent="-381000">
              <a:buFontTx/>
              <a:buAutoNum type="arabicPeriod"/>
            </a:pP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Usabilità</a:t>
            </a:r>
          </a:p>
          <a:p>
            <a:pPr marL="781050" lvl="1" indent="-381000">
              <a:buFontTx/>
              <a:buAutoNum type="arabicPeriod"/>
            </a:pP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Valutazioni dell’usabilità</a:t>
            </a:r>
          </a:p>
          <a:p>
            <a:pPr marL="781050" lvl="1" indent="-381000">
              <a:buFontTx/>
              <a:buAutoNum type="arabicPeriod"/>
            </a:pP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L’analisi dei compiti</a:t>
            </a:r>
          </a:p>
          <a:p>
            <a:pPr marL="781050" lvl="1" indent="-381000">
              <a:buFontTx/>
              <a:buAutoNum type="arabicPeriod"/>
            </a:pP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Principi Ergonomici per la disposizione dei dispositivi di Informazione e di comando</a:t>
            </a:r>
          </a:p>
        </p:txBody>
      </p:sp>
      <p:sp>
        <p:nvSpPr>
          <p:cNvPr id="409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4E8747-4712-430E-A2CB-5E860F29E47A}" type="slidenum">
              <a:rPr lang="it-IT" smtClean="0"/>
              <a:pPr/>
              <a:t>4</a:t>
            </a:fld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Argomenti del Corso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Ergonomia Fisica – Definizione</a:t>
            </a:r>
          </a:p>
          <a:p>
            <a:pPr marL="457200" indent="-457200">
              <a:buFont typeface="+mj-lt"/>
              <a:buAutoNum type="arabicPeriod" startAt="4"/>
            </a:pPr>
            <a:endParaRPr lang="it-IT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Antropometria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Definizione dei Parametri Antropometrici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Strumenti di Misura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Variabilità Umana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Trattamento delle Variabili</a:t>
            </a:r>
          </a:p>
          <a:p>
            <a:pPr marL="400050" lvl="1" indent="0">
              <a:buNone/>
            </a:pPr>
            <a:endParaRPr lang="it-IT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Biomeccanica e Fisiologia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Approccio fenomenologico/modellistico allo studio dell’uomo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Fisiologia, una visione d’insieme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Biomeccanica e Modelli del corpo umano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Posture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Indici di Valutazione Ergonomica</a:t>
            </a:r>
          </a:p>
          <a:p>
            <a:pPr marL="400050" lvl="1" indent="0">
              <a:buNone/>
            </a:pPr>
            <a:endParaRPr lang="it-IT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Digital Human </a:t>
            </a:r>
            <a:r>
              <a:rPr lang="it-IT" dirty="0" err="1" smtClean="0">
                <a:solidFill>
                  <a:schemeClr val="bg2">
                    <a:lumMod val="75000"/>
                  </a:schemeClr>
                </a:solidFill>
              </a:rPr>
              <a:t>Modeling</a:t>
            </a: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 - DHM</a:t>
            </a:r>
          </a:p>
          <a:p>
            <a:pPr marL="400050" lvl="1" indent="0">
              <a:buNone/>
            </a:pPr>
            <a:endParaRPr lang="it-IT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09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4E8747-4712-430E-A2CB-5E860F29E47A}" type="slidenum">
              <a:rPr lang="it-IT" smtClean="0"/>
              <a:pPr/>
              <a:t>5</a:t>
            </a:fld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255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Progettazione User </a:t>
            </a:r>
            <a:r>
              <a:rPr lang="it-IT" dirty="0" err="1" smtClean="0"/>
              <a:t>Centred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C2CC9-BE42-4071-BC46-502CCFBD6C7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4" y="1124744"/>
            <a:ext cx="8352928" cy="525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Progettazione UCD e Criteri di Usabilità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C2CC9-BE42-4071-BC46-502CCFBD6C7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5" name="Picture 3" descr="story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4130066" cy="309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9032"/>
            <a:ext cx="2660237" cy="20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t2.gstatic.com/images?q=tbn:ANd9GcQw4XyzXBeJcWOIa9Ub7PnmMzUXffBEoEtvJ6Li9WMkqnltw0E2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03965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03176" y="1072315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Invito all’Uso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03176" y="380751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Mapping</a:t>
            </a:r>
            <a:endParaRPr lang="it-IT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86" y="1426895"/>
            <a:ext cx="1275807" cy="127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52" y="1410869"/>
            <a:ext cx="1274902" cy="12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4788024" y="1055438"/>
            <a:ext cx="1914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Codifica del Colore</a:t>
            </a:r>
            <a:endParaRPr lang="it-IT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47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ArranLewisquo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166" y="1268760"/>
            <a:ext cx="8353425" cy="4278312"/>
          </a:xfrm>
          <a:prstGeom prst="rect">
            <a:avLst/>
          </a:prstGeom>
          <a:noFill/>
        </p:spPr>
      </p:pic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574675" y="6308725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Ergonomia Fisica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90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10" descr="frontlef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0728"/>
            <a:ext cx="2967203" cy="2986984"/>
          </a:xfrm>
        </p:spPr>
      </p:pic>
      <p:pic>
        <p:nvPicPr>
          <p:cNvPr id="12" name="Immagine 11" descr="HumanBo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7" y="4143380"/>
            <a:ext cx="2774683" cy="2367213"/>
          </a:xfrm>
          <a:prstGeom prst="rect">
            <a:avLst/>
          </a:prstGeom>
        </p:spPr>
      </p:pic>
      <p:pic>
        <p:nvPicPr>
          <p:cNvPr id="13" name="Immagine 12" descr="I10-82-orga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980728"/>
            <a:ext cx="5291966" cy="5305566"/>
          </a:xfrm>
          <a:prstGeom prst="rect">
            <a:avLst/>
          </a:prstGeom>
        </p:spPr>
      </p:pic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611560" y="25400"/>
            <a:ext cx="8064896" cy="667296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Ergonomia Fisica: Fisiologia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95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327</Words>
  <Application>Microsoft Office PowerPoint</Application>
  <PresentationFormat>Presentazione su schermo (4:3)</PresentationFormat>
  <Paragraphs>121</Paragraphs>
  <Slides>18</Slides>
  <Notes>1</Notes>
  <HiddenSlides>0</HiddenSlides>
  <MMClips>2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Struttura predefinita</vt:lpstr>
      <vt:lpstr>Video clip</vt:lpstr>
      <vt:lpstr>Presentazione standard di PowerPoint</vt:lpstr>
      <vt:lpstr> Ergonomia - Definizioni</vt:lpstr>
      <vt:lpstr> Obiettivi del corso</vt:lpstr>
      <vt:lpstr> Argomenti del Corso</vt:lpstr>
      <vt:lpstr> Argomenti del Corso</vt:lpstr>
      <vt:lpstr> Progettazione User Centred</vt:lpstr>
      <vt:lpstr> Progettazione UCD e Criteri di Usabilità</vt:lpstr>
      <vt:lpstr> Ergonomia Fisica</vt:lpstr>
      <vt:lpstr> Ergonomia Fisica: Fisiologia</vt:lpstr>
      <vt:lpstr>Presentazione standard di PowerPoint</vt:lpstr>
      <vt:lpstr>Presentazione standard di PowerPoint</vt:lpstr>
      <vt:lpstr> Esempi: Ergonomia dell’Autoveicolo</vt:lpstr>
      <vt:lpstr> Esempi: Ergonomia del Gesto Sportivo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siwa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simon</dc:creator>
  <cp:lastModifiedBy>Marco</cp:lastModifiedBy>
  <cp:revision>145</cp:revision>
  <cp:lastPrinted>2003-01-29T10:35:29Z</cp:lastPrinted>
  <dcterms:created xsi:type="dcterms:W3CDTF">2003-06-16T09:31:13Z</dcterms:created>
  <dcterms:modified xsi:type="dcterms:W3CDTF">2012-09-10T11:19:07Z</dcterms:modified>
</cp:coreProperties>
</file>