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71" r:id="rId3"/>
    <p:sldId id="260" r:id="rId4"/>
    <p:sldId id="266" r:id="rId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FFFF"/>
    <a:srgbClr val="66CCFF"/>
    <a:srgbClr val="99FF99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0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8038AD-EE93-412A-BA19-9CD045CFE0D7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950913" y="6519863"/>
            <a:ext cx="42687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200" b="1">
                <a:latin typeface="Arial Black" pitchFamily="34" charset="0"/>
              </a:rPr>
              <a:t>LBB</a:t>
            </a:r>
            <a:r>
              <a:rPr lang="it-IT" sz="1500">
                <a:solidFill>
                  <a:srgbClr val="777777"/>
                </a:solidFill>
              </a:rPr>
              <a:t>ergonomia – www.confluenze-dem.it</a:t>
            </a:r>
            <a:endParaRPr lang="it-IT"/>
          </a:p>
        </p:txBody>
      </p:sp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260350"/>
            <a:ext cx="9144000" cy="3333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pic>
        <p:nvPicPr>
          <p:cNvPr id="1042" name="Picture 18" descr="logopoli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288" y="0"/>
            <a:ext cx="576262" cy="573088"/>
          </a:xfrm>
          <a:prstGeom prst="rect">
            <a:avLst/>
          </a:prstGeom>
          <a:noFill/>
        </p:spPr>
      </p:pic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1317625" y="-31750"/>
            <a:ext cx="7358063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400">
                <a:solidFill>
                  <a:srgbClr val="1C1C1C"/>
                </a:solidFill>
              </a:rPr>
              <a:t>Corso di Laurea in Disegno Industriale</a:t>
            </a:r>
          </a:p>
          <a:p>
            <a:pPr>
              <a:spcBef>
                <a:spcPct val="50000"/>
              </a:spcBef>
            </a:pPr>
            <a:r>
              <a:rPr lang="it-IT" sz="1400" b="1">
                <a:solidFill>
                  <a:srgbClr val="1C1C1C"/>
                </a:solidFill>
              </a:rPr>
              <a:t>Corsi a scelta - Area Umanistica - Corso Monografico Ergonomia Olistica</a:t>
            </a:r>
            <a:r>
              <a:rPr lang="it-IT" sz="140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8137525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200" dirty="0">
                <a:solidFill>
                  <a:schemeClr val="accent2"/>
                </a:solidFill>
              </a:rPr>
              <a:t>Corso Monografico</a:t>
            </a:r>
            <a:r>
              <a:rPr lang="it-IT" dirty="0"/>
              <a:t> </a:t>
            </a:r>
            <a:br>
              <a:rPr lang="it-IT" dirty="0"/>
            </a:br>
            <a:r>
              <a:rPr lang="it-IT" sz="3600" b="1" dirty="0"/>
              <a:t>ERGONOMIA </a:t>
            </a:r>
            <a:r>
              <a:rPr lang="it-IT" sz="3600" b="1" dirty="0" smtClean="0"/>
              <a:t>OLISTICA</a:t>
            </a:r>
          </a:p>
          <a:p>
            <a:pPr algn="ctr">
              <a:spcBef>
                <a:spcPct val="50000"/>
              </a:spcBef>
            </a:pPr>
            <a:r>
              <a:rPr lang="it-IT" dirty="0" smtClean="0"/>
              <a:t>DECIMA  EDIZIONE</a:t>
            </a:r>
            <a:endParaRPr lang="it-IT" dirty="0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0" y="2852936"/>
            <a:ext cx="91440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it-IT" sz="2800" i="1" dirty="0">
                <a:solidFill>
                  <a:schemeClr val="accent2"/>
                </a:solidFill>
              </a:rPr>
              <a:t>docente</a:t>
            </a:r>
          </a:p>
          <a:p>
            <a:pPr algn="ctr"/>
            <a:r>
              <a:rPr lang="it-IT" sz="3200" dirty="0"/>
              <a:t>Luigi Bandini </a:t>
            </a:r>
            <a:r>
              <a:rPr lang="it-IT" sz="3200" dirty="0" smtClean="0"/>
              <a:t>Buti</a:t>
            </a:r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r>
              <a:rPr lang="it-IT" dirty="0" smtClean="0"/>
              <a:t>ARCHITETTO - ERGONOMO EUROPEO </a:t>
            </a:r>
          </a:p>
          <a:p>
            <a:pPr algn="ctr"/>
            <a:r>
              <a:rPr lang="it-IT" dirty="0" smtClean="0"/>
              <a:t>NEL 1970 FONDA LA  SOCIETÀ </a:t>
            </a:r>
            <a:r>
              <a:rPr lang="it-IT" dirty="0" err="1" smtClean="0"/>
              <a:t>DI</a:t>
            </a:r>
            <a:r>
              <a:rPr lang="it-IT" dirty="0" smtClean="0"/>
              <a:t> ERGONOMIA APPLICATA </a:t>
            </a:r>
          </a:p>
          <a:p>
            <a:pPr algn="ctr"/>
            <a:r>
              <a:rPr lang="it-IT" dirty="0" smtClean="0"/>
              <a:t>VICEPRESIDENTE COMMISSIONE ERGONOMIA UNI</a:t>
            </a:r>
          </a:p>
          <a:p>
            <a:pPr algn="ctr"/>
            <a:r>
              <a:rPr lang="it-IT" dirty="0" smtClean="0"/>
              <a:t>PRESIDENTE DESIGN FOR ALL ITALIA</a:t>
            </a:r>
          </a:p>
          <a:p>
            <a:pPr algn="ctr"/>
            <a:r>
              <a:rPr lang="it-IT" dirty="0" smtClean="0"/>
              <a:t>GIA’ PRESIDENTE ADI</a:t>
            </a:r>
          </a:p>
          <a:p>
            <a:pPr algn="ctr"/>
            <a:r>
              <a:rPr lang="it-IT" dirty="0" smtClean="0"/>
              <a:t>GIA’ PRESIDENTE SIE E </a:t>
            </a:r>
            <a:r>
              <a:rPr lang="it-IT" dirty="0" smtClean="0"/>
              <a:t>ORA SOCIO </a:t>
            </a:r>
            <a:r>
              <a:rPr lang="it-IT" dirty="0" smtClean="0"/>
              <a:t>ONORARIO</a:t>
            </a:r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sz="2800" dirty="0"/>
          </a:p>
          <a:p>
            <a:pPr algn="ctr"/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43608" y="908720"/>
            <a:ext cx="705485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30000"/>
              </a:spcBef>
            </a:pPr>
            <a:r>
              <a:rPr lang="it-IT" sz="2800" dirty="0"/>
              <a:t>Che cos’è l’Ergonomia Olistica?</a:t>
            </a:r>
            <a:r>
              <a:rPr lang="it-IT" sz="3200" b="1" dirty="0"/>
              <a:t> </a:t>
            </a:r>
          </a:p>
          <a:p>
            <a:pPr algn="ctr"/>
            <a:endParaRPr lang="it-IT" i="1" dirty="0"/>
          </a:p>
          <a:p>
            <a:pPr algn="ctr"/>
            <a:endParaRPr lang="it-IT" i="1" dirty="0"/>
          </a:p>
          <a:p>
            <a:pPr algn="ctr"/>
            <a:r>
              <a:rPr lang="it-IT" i="1" dirty="0"/>
              <a:t>L’ERGONOMIA “CLASSICA” SI OCCUPA DELL’UOMO NELLO SPAZIO, DELLA SUA CAPACITÀ </a:t>
            </a:r>
            <a:r>
              <a:rPr lang="it-IT" i="1" dirty="0" err="1"/>
              <a:t>DI</a:t>
            </a:r>
            <a:r>
              <a:rPr lang="it-IT" i="1" dirty="0"/>
              <a:t> AGIRE E </a:t>
            </a:r>
            <a:r>
              <a:rPr lang="it-IT" i="1" dirty="0" err="1"/>
              <a:t>DI</a:t>
            </a:r>
            <a:r>
              <a:rPr lang="it-IT" i="1" dirty="0"/>
              <a:t> COSA PERCEPISCE.</a:t>
            </a:r>
            <a:r>
              <a:rPr lang="it-IT" dirty="0"/>
              <a:t> </a:t>
            </a:r>
            <a:endParaRPr lang="it-IT" dirty="0" smtClean="0"/>
          </a:p>
          <a:p>
            <a:pPr algn="ctr"/>
            <a:endParaRPr lang="it-IT" dirty="0"/>
          </a:p>
          <a:p>
            <a:pPr algn="ctr"/>
            <a:endParaRPr lang="it-IT" i="1" dirty="0"/>
          </a:p>
          <a:p>
            <a:pPr algn="ctr"/>
            <a:r>
              <a:rPr lang="it-IT" i="1" dirty="0"/>
              <a:t>L’ERGONOMIA OLISTICA SUPERA LA SFERA FISICA E FISIOLOGICA PER INTERESSARSI DELLA SFERA MENTALE: CIÒ CHE L’UOMO PENSA, CONOSCE, RICONOSCE, DESIDERA, ABBISOGNA.</a:t>
            </a:r>
            <a:r>
              <a:rPr lang="it-IT" dirty="0"/>
              <a:t> </a:t>
            </a:r>
            <a:endParaRPr lang="it-IT" dirty="0" smtClean="0"/>
          </a:p>
          <a:p>
            <a:pPr algn="ctr"/>
            <a:endParaRPr lang="it-IT" dirty="0" smtClean="0"/>
          </a:p>
          <a:p>
            <a:pPr algn="ctr">
              <a:buFontTx/>
              <a:buChar char="-"/>
            </a:pPr>
            <a:endParaRPr lang="it-IT" dirty="0" smtClean="0"/>
          </a:p>
          <a:p>
            <a:pPr algn="ctr"/>
            <a:r>
              <a:rPr lang="it-IT" i="1" dirty="0" smtClean="0"/>
              <a:t>IL CORSO PUÒ ESSERE PROPEDEUTICO AL CORSO EROGATO NEL SECONDO SEMESTRE </a:t>
            </a:r>
          </a:p>
          <a:p>
            <a:pPr algn="ctr"/>
            <a:r>
              <a:rPr lang="it-IT" i="1" dirty="0" smtClean="0"/>
              <a:t>“DESIGN FOR ALL”  D  AVRIL  ACCOLLA</a:t>
            </a:r>
          </a:p>
          <a:p>
            <a:pPr algn="ctr"/>
            <a:endParaRPr lang="it-IT" i="1" dirty="0"/>
          </a:p>
          <a:p>
            <a:pPr algn="ctr"/>
            <a:endParaRPr lang="it-IT" dirty="0">
              <a:solidFill>
                <a:schemeClr val="bg2"/>
              </a:solidFill>
            </a:endParaRPr>
          </a:p>
          <a:p>
            <a:pPr algn="ctr"/>
            <a:endParaRPr lang="it-IT" dirty="0">
              <a:solidFill>
                <a:schemeClr val="bg2"/>
              </a:solidFill>
            </a:endParaRPr>
          </a:p>
          <a:p>
            <a:endParaRPr lang="it-IT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it-IT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51520" y="1196752"/>
            <a:ext cx="8569325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2800" dirty="0"/>
              <a:t>Obbiettivi </a:t>
            </a:r>
          </a:p>
          <a:p>
            <a:pPr algn="ctr"/>
            <a:endParaRPr lang="it-IT" sz="2800" dirty="0"/>
          </a:p>
          <a:p>
            <a:pPr algn="ctr"/>
            <a:r>
              <a:rPr lang="it-IT" dirty="0"/>
              <a:t>IL CORSO SI PROPONE </a:t>
            </a:r>
            <a:r>
              <a:rPr lang="it-IT" dirty="0" err="1"/>
              <a:t>DI</a:t>
            </a:r>
            <a:r>
              <a:rPr lang="it-IT" dirty="0"/>
              <a:t> APPROFONDIRE </a:t>
            </a:r>
          </a:p>
          <a:p>
            <a:pPr algn="ctr"/>
            <a:r>
              <a:rPr lang="it-IT" dirty="0"/>
              <a:t>I MEZZI E I METODI NECESSARI AD INTRODURRE </a:t>
            </a:r>
          </a:p>
          <a:p>
            <a:pPr algn="ctr"/>
            <a:r>
              <a:rPr lang="it-IT" dirty="0"/>
              <a:t>I FATTORI UMANI NELLA </a:t>
            </a:r>
            <a:r>
              <a:rPr lang="it-IT" dirty="0" smtClean="0"/>
              <a:t>PROGETTAZIONE</a:t>
            </a:r>
          </a:p>
          <a:p>
            <a:pPr algn="ctr"/>
            <a:r>
              <a:rPr lang="it-IT" dirty="0" err="1" smtClean="0"/>
              <a:t>DI</a:t>
            </a:r>
            <a:r>
              <a:rPr lang="it-IT" dirty="0" smtClean="0"/>
              <a:t> PRODOTTI, AMBIENTI E SISTEMI</a:t>
            </a:r>
          </a:p>
          <a:p>
            <a:pPr algn="ctr">
              <a:buFontTx/>
              <a:buChar char="-"/>
            </a:pP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 smtClean="0">
                <a:latin typeface="Arial" pitchFamily="34" charset="0"/>
                <a:cs typeface="Arial" pitchFamily="34" charset="0"/>
              </a:rPr>
              <a:t>LA VALUTAZIONE FINALE SARÀ DETERMINATA DAI RISULTATI </a:t>
            </a:r>
          </a:p>
          <a:p>
            <a:pPr algn="ctr"/>
            <a:r>
              <a:rPr lang="it-IT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DUE ESERCIZI SVOLTI NEL CORSO DELL'ANNO </a:t>
            </a:r>
          </a:p>
          <a:p>
            <a:pPr algn="ctr"/>
            <a:r>
              <a:rPr lang="it-IT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UNA PROVA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COMPRENSIONE DEGLI ARGOMENTI TRATTATI. </a:t>
            </a:r>
          </a:p>
          <a:p>
            <a:pPr algn="ctr"/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dirty="0" smtClean="0">
                <a:latin typeface="Arial" pitchFamily="34" charset="0"/>
                <a:cs typeface="Arial" pitchFamily="34" charset="0"/>
              </a:rPr>
              <a:t>LA FREQUENZA È INDISPENSABILE PER L'APPRENDIMENTO </a:t>
            </a:r>
          </a:p>
          <a:p>
            <a:pPr algn="ctr"/>
            <a:r>
              <a:rPr lang="it-IT" dirty="0" smtClean="0">
                <a:latin typeface="Arial" pitchFamily="34" charset="0"/>
                <a:cs typeface="Arial" pitchFamily="34" charset="0"/>
              </a:rPr>
              <a:t>DEGLI ARGOMENTI TRATTATI IN AULA.</a:t>
            </a:r>
            <a:endParaRPr lang="it-IT" i="1" dirty="0" smtClean="0"/>
          </a:p>
          <a:p>
            <a:pPr algn="ctr"/>
            <a:endParaRPr lang="it-IT" dirty="0" smtClean="0"/>
          </a:p>
          <a:p>
            <a:pPr algn="ctr">
              <a:buFontTx/>
              <a:buChar char="-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662238" y="765175"/>
            <a:ext cx="6157912" cy="553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it-IT" sz="1600" dirty="0">
              <a:cs typeface="Arial" charset="0"/>
            </a:endParaRPr>
          </a:p>
          <a:p>
            <a:pPr>
              <a:buFontTx/>
              <a:buChar char="•"/>
            </a:pPr>
            <a:r>
              <a:rPr lang="it-IT" sz="1600" dirty="0">
                <a:cs typeface="Arial" charset="0"/>
              </a:rPr>
              <a:t>L. Bandini Buti, “Ergonomia olistica”, Franco Angeli Editori, 2008</a:t>
            </a:r>
          </a:p>
          <a:p>
            <a:pPr>
              <a:buFontTx/>
              <a:buChar char="•"/>
            </a:pPr>
            <a:r>
              <a:rPr lang="it-IT" sz="1600" dirty="0">
                <a:cs typeface="Arial" charset="0"/>
              </a:rPr>
              <a:t>A .Accolla, “ Design </a:t>
            </a:r>
            <a:r>
              <a:rPr lang="it-IT" sz="1600" dirty="0" err="1">
                <a:cs typeface="Arial" charset="0"/>
              </a:rPr>
              <a:t>for</a:t>
            </a:r>
            <a:r>
              <a:rPr lang="it-IT" sz="1600" dirty="0">
                <a:cs typeface="Arial" charset="0"/>
              </a:rPr>
              <a:t> </a:t>
            </a:r>
            <a:r>
              <a:rPr lang="it-IT" sz="1600" dirty="0" err="1">
                <a:cs typeface="Arial" charset="0"/>
              </a:rPr>
              <a:t>All</a:t>
            </a:r>
            <a:r>
              <a:rPr lang="it-IT" sz="1600" dirty="0">
                <a:cs typeface="Arial" charset="0"/>
              </a:rPr>
              <a:t>”, </a:t>
            </a:r>
            <a:r>
              <a:rPr lang="it-IT" sz="1600" dirty="0"/>
              <a:t>Franco Angeli Editori, 2009</a:t>
            </a:r>
          </a:p>
          <a:p>
            <a:endParaRPr lang="it-IT" sz="1600" dirty="0">
              <a:cs typeface="Arial" charset="0"/>
            </a:endParaRPr>
          </a:p>
          <a:p>
            <a:endParaRPr lang="it-IT" sz="1600" dirty="0">
              <a:cs typeface="Arial" charset="0"/>
            </a:endParaRPr>
          </a:p>
          <a:p>
            <a:endParaRPr lang="it-IT" sz="1600" dirty="0">
              <a:cs typeface="Arial" charset="0"/>
            </a:endParaRPr>
          </a:p>
          <a:p>
            <a:endParaRPr lang="it-IT" sz="1600" dirty="0">
              <a:cs typeface="Arial" charset="0"/>
            </a:endParaRPr>
          </a:p>
          <a:p>
            <a:endParaRPr lang="it-IT" sz="1600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endParaRPr lang="it-IT" sz="1600" b="1" dirty="0">
              <a:cs typeface="Arial" charset="0"/>
            </a:endParaRPr>
          </a:p>
          <a:p>
            <a:pPr>
              <a:buFontTx/>
              <a:buChar char="•"/>
            </a:pPr>
            <a:r>
              <a:rPr lang="it-IT" sz="1600" dirty="0">
                <a:cs typeface="Arial" charset="0"/>
              </a:rPr>
              <a:t>Hall </a:t>
            </a:r>
            <a:r>
              <a:rPr lang="it-IT" sz="1600" dirty="0" err="1">
                <a:cs typeface="Arial" charset="0"/>
              </a:rPr>
              <a:t>E.T.</a:t>
            </a:r>
            <a:r>
              <a:rPr lang="it-IT" sz="1600" dirty="0">
                <a:cs typeface="Arial" charset="0"/>
              </a:rPr>
              <a:t>, La dimensione nascosta, - Bompiani, 2001</a:t>
            </a:r>
            <a:endParaRPr lang="it-IT" sz="1600" b="1" dirty="0">
              <a:cs typeface="Arial" charset="0"/>
            </a:endParaRPr>
          </a:p>
          <a:p>
            <a:pPr>
              <a:buFontTx/>
              <a:buChar char="•"/>
            </a:pPr>
            <a:r>
              <a:rPr lang="it-IT" sz="1600" dirty="0">
                <a:cs typeface="Arial" charset="0"/>
              </a:rPr>
              <a:t>Norman </a:t>
            </a:r>
            <a:r>
              <a:rPr lang="it-IT" sz="1600" dirty="0" err="1">
                <a:cs typeface="Arial" charset="0"/>
              </a:rPr>
              <a:t>D.A.</a:t>
            </a:r>
            <a:r>
              <a:rPr lang="it-IT" sz="1600" dirty="0">
                <a:cs typeface="Arial" charset="0"/>
              </a:rPr>
              <a:t>, La caffettiera del masochista, Giunti, Firenze, 1990</a:t>
            </a:r>
            <a:endParaRPr lang="it-IT" sz="1600" b="1" dirty="0">
              <a:cs typeface="Arial" charset="0"/>
            </a:endParaRPr>
          </a:p>
          <a:p>
            <a:pPr>
              <a:buFontTx/>
              <a:buChar char="•"/>
            </a:pPr>
            <a:r>
              <a:rPr lang="it-IT" sz="1600" dirty="0">
                <a:cs typeface="Arial" charset="0"/>
              </a:rPr>
              <a:t>Norman </a:t>
            </a:r>
            <a:r>
              <a:rPr lang="it-IT" sz="1600" dirty="0" err="1">
                <a:cs typeface="Arial" charset="0"/>
              </a:rPr>
              <a:t>D.A.</a:t>
            </a:r>
            <a:r>
              <a:rPr lang="it-IT" sz="1600" dirty="0">
                <a:cs typeface="Arial" charset="0"/>
              </a:rPr>
              <a:t>, </a:t>
            </a:r>
            <a:r>
              <a:rPr lang="it-IT" sz="1600" dirty="0" err="1">
                <a:cs typeface="Arial" charset="0"/>
              </a:rPr>
              <a:t>Emotional</a:t>
            </a:r>
            <a:r>
              <a:rPr lang="it-IT" sz="1600" dirty="0">
                <a:cs typeface="Arial" charset="0"/>
              </a:rPr>
              <a:t> Design, Apogeo, Milano 2004</a:t>
            </a:r>
            <a:r>
              <a:rPr lang="it-IT" dirty="0">
                <a:cs typeface="Arial" charset="0"/>
              </a:rPr>
              <a:t> </a:t>
            </a:r>
          </a:p>
          <a:p>
            <a:pPr>
              <a:buFontTx/>
              <a:buChar char="•"/>
            </a:pPr>
            <a:endParaRPr lang="it-IT" dirty="0">
              <a:cs typeface="Arial" charset="0"/>
            </a:endParaRPr>
          </a:p>
        </p:txBody>
      </p:sp>
      <p:pic>
        <p:nvPicPr>
          <p:cNvPr id="14342" name="Picture 6" descr="Ergonomia Olistica coperti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1843088"/>
            <a:ext cx="1968500" cy="2879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14343" name="Picture 7" descr="Design For All copertina 2K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70488" y="1843088"/>
            <a:ext cx="1993900" cy="28813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51520" y="1052736"/>
            <a:ext cx="223361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dirty="0" smtClean="0"/>
              <a:t>TESTI PER L’ESAME</a:t>
            </a:r>
            <a:endParaRPr lang="it-IT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sz="2400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 smtClean="0"/>
          </a:p>
          <a:p>
            <a:endParaRPr lang="it-IT" sz="1000" b="1" dirty="0"/>
          </a:p>
          <a:p>
            <a:endParaRPr lang="it-IT" b="1" dirty="0"/>
          </a:p>
          <a:p>
            <a:pPr algn="r"/>
            <a:r>
              <a:rPr lang="it-IT" dirty="0" smtClean="0"/>
              <a:t>BIBLIOGRAFIA CONSIGLIATA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327</TotalTime>
  <Words>239</Words>
  <Application>Microsoft Office PowerPoint</Application>
  <PresentationFormat>Presentazione su schermo (4:3)</PresentationFormat>
  <Paragraphs>79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default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Luigi Bandini Buti</dc:creator>
  <cp:lastModifiedBy>Luigi</cp:lastModifiedBy>
  <cp:revision>32</cp:revision>
  <dcterms:created xsi:type="dcterms:W3CDTF">2007-10-03T14:08:57Z</dcterms:created>
  <dcterms:modified xsi:type="dcterms:W3CDTF">2012-09-07T10:06:26Z</dcterms:modified>
</cp:coreProperties>
</file>